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0" d="100"/>
          <a:sy n="110" d="100"/>
        </p:scale>
        <p:origin x="630" y="12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0DC4227A-3C0E-43E5-9133-F03E85711116}" type="datetimeFigureOut">
              <a:rPr lang="pt-BR" smtClean="0"/>
              <a:t>29/07/2024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40598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DC4227A-3C0E-43E5-9133-F03E85711116}" type="datetimeFigureOut">
              <a:rPr lang="pt-BR" smtClean="0"/>
              <a:t>29/07/2024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166774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DC4227A-3C0E-43E5-9133-F03E85711116}" type="datetimeFigureOut">
              <a:rPr lang="pt-BR" smtClean="0"/>
              <a:t>29/07/2024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1755246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0DC4227A-3C0E-43E5-9133-F03E85711116}" type="datetimeFigureOut">
              <a:rPr lang="pt-BR" smtClean="0"/>
              <a:t>29/07/2024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318601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0DC4227A-3C0E-43E5-9133-F03E85711116}" type="datetimeFigureOut">
              <a:rPr lang="pt-BR" smtClean="0"/>
              <a:t>29/07/2024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1315450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0DC4227A-3C0E-43E5-9133-F03E85711116}" type="datetimeFigureOut">
              <a:rPr lang="pt-BR" smtClean="0"/>
              <a:t>29/07/2024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3053780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0DC4227A-3C0E-43E5-9133-F03E85711116}" type="datetimeFigureOut">
              <a:rPr lang="pt-BR" smtClean="0"/>
              <a:t>29/07/2024</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111176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0DC4227A-3C0E-43E5-9133-F03E85711116}" type="datetimeFigureOut">
              <a:rPr lang="pt-BR" smtClean="0"/>
              <a:t>29/07/2024</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233730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DC4227A-3C0E-43E5-9133-F03E85711116}" type="datetimeFigureOut">
              <a:rPr lang="pt-BR" smtClean="0"/>
              <a:t>29/07/2024</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32463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0DC4227A-3C0E-43E5-9133-F03E85711116}" type="datetimeFigureOut">
              <a:rPr lang="pt-BR" smtClean="0"/>
              <a:t>29/07/2024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3061837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0DC4227A-3C0E-43E5-9133-F03E85711116}" type="datetimeFigureOut">
              <a:rPr lang="pt-BR" smtClean="0"/>
              <a:t>29/07/2024</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70F580B0-943A-4ED2-AFAC-229D9E4D1F2F}" type="slidenum">
              <a:rPr lang="pt-BR" smtClean="0"/>
              <a:t>‹nº›</a:t>
            </a:fld>
            <a:endParaRPr lang="pt-BR"/>
          </a:p>
        </p:txBody>
      </p:sp>
    </p:spTree>
    <p:extLst>
      <p:ext uri="{BB962C8B-B14F-4D97-AF65-F5344CB8AC3E}">
        <p14:creationId xmlns:p14="http://schemas.microsoft.com/office/powerpoint/2010/main" val="108959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4227A-3C0E-43E5-9133-F03E85711116}" type="datetimeFigureOut">
              <a:rPr lang="pt-BR" smtClean="0"/>
              <a:t>29/07/2024</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580B0-943A-4ED2-AFAC-229D9E4D1F2F}" type="slidenum">
              <a:rPr lang="pt-BR" smtClean="0"/>
              <a:t>‹nº›</a:t>
            </a:fld>
            <a:endParaRPr lang="pt-BR"/>
          </a:p>
        </p:txBody>
      </p:sp>
    </p:spTree>
    <p:extLst>
      <p:ext uri="{BB962C8B-B14F-4D97-AF65-F5344CB8AC3E}">
        <p14:creationId xmlns:p14="http://schemas.microsoft.com/office/powerpoint/2010/main" val="4095008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3511"/>
            <a:ext cx="11789391" cy="685965"/>
          </a:xfrm>
        </p:spPr>
        <p:txBody>
          <a:bodyPr>
            <a:noAutofit/>
          </a:bodyPr>
          <a:lstStyle/>
          <a:p>
            <a:pPr algn="l"/>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sp>
        <p:nvSpPr>
          <p:cNvPr id="3" name="Subtítulo 2"/>
          <p:cNvSpPr>
            <a:spLocks noGrp="1"/>
          </p:cNvSpPr>
          <p:nvPr>
            <p:ph type="subTitle" idx="1"/>
          </p:nvPr>
        </p:nvSpPr>
        <p:spPr>
          <a:xfrm>
            <a:off x="51242" y="812042"/>
            <a:ext cx="8917945" cy="390530"/>
          </a:xfrm>
        </p:spPr>
        <p:txBody>
          <a:bodyPr>
            <a:normAutofit lnSpcReduction="10000"/>
          </a:bodyPr>
          <a:lstStyle/>
          <a:p>
            <a:r>
              <a:rPr lang="en-US" dirty="0"/>
              <a:t>First we open Power BI and save the Dashboard. Follow these steps</a:t>
            </a:r>
            <a:r>
              <a:rPr lang="en-US" dirty="0" smtClean="0"/>
              <a:t>:</a:t>
            </a:r>
            <a:endParaRPr lang="pt-BR" dirty="0"/>
          </a:p>
        </p:txBody>
      </p:sp>
      <p:pic>
        <p:nvPicPr>
          <p:cNvPr id="5" name="Imagem 4"/>
          <p:cNvPicPr>
            <a:picLocks noChangeAspect="1"/>
          </p:cNvPicPr>
          <p:nvPr/>
        </p:nvPicPr>
        <p:blipFill>
          <a:blip r:embed="rId2"/>
          <a:stretch>
            <a:fillRect/>
          </a:stretch>
        </p:blipFill>
        <p:spPr>
          <a:xfrm>
            <a:off x="3897307" y="2767082"/>
            <a:ext cx="7453014" cy="3953946"/>
          </a:xfrm>
          <a:prstGeom prst="rect">
            <a:avLst/>
          </a:prstGeom>
        </p:spPr>
      </p:pic>
      <p:pic>
        <p:nvPicPr>
          <p:cNvPr id="6" name="Imagem 5"/>
          <p:cNvPicPr>
            <a:picLocks noChangeAspect="1"/>
          </p:cNvPicPr>
          <p:nvPr/>
        </p:nvPicPr>
        <p:blipFill>
          <a:blip r:embed="rId3"/>
          <a:stretch>
            <a:fillRect/>
          </a:stretch>
        </p:blipFill>
        <p:spPr>
          <a:xfrm>
            <a:off x="489228" y="2767083"/>
            <a:ext cx="1758105" cy="4013490"/>
          </a:xfrm>
          <a:prstGeom prst="rect">
            <a:avLst/>
          </a:prstGeom>
        </p:spPr>
      </p:pic>
      <p:sp>
        <p:nvSpPr>
          <p:cNvPr id="7" name="Subtítulo 2"/>
          <p:cNvSpPr txBox="1">
            <a:spLocks/>
          </p:cNvSpPr>
          <p:nvPr/>
        </p:nvSpPr>
        <p:spPr>
          <a:xfrm>
            <a:off x="238726" y="1332160"/>
            <a:ext cx="8981473" cy="110175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accent6"/>
                </a:solidFill>
              </a:rPr>
              <a:t>Below, in the green highlight, click the "Save As" button.</a:t>
            </a:r>
          </a:p>
          <a:p>
            <a:pPr algn="l"/>
            <a:r>
              <a:rPr lang="en-US" dirty="0" smtClean="0">
                <a:solidFill>
                  <a:srgbClr val="00B0F0"/>
                </a:solidFill>
              </a:rPr>
              <a:t>And in the blue highlight click on “Search this device” and choose a location where you will place your file and give it a name and click save. </a:t>
            </a:r>
          </a:p>
          <a:p>
            <a:pPr algn="l"/>
            <a:r>
              <a:rPr lang="en-US" dirty="0" smtClean="0"/>
              <a:t>Now we have an empty Dashboard to work with.</a:t>
            </a:r>
            <a:endParaRPr lang="pt-BR" dirty="0"/>
          </a:p>
        </p:txBody>
      </p:sp>
    </p:spTree>
    <p:extLst>
      <p:ext uri="{BB962C8B-B14F-4D97-AF65-F5344CB8AC3E}">
        <p14:creationId xmlns:p14="http://schemas.microsoft.com/office/powerpoint/2010/main" val="1917387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60960"/>
            <a:ext cx="11713028" cy="611981"/>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t-BR" b="1" dirty="0" err="1"/>
              <a:t>Report</a:t>
            </a:r>
            <a:r>
              <a:rPr lang="pt-BR" b="1" dirty="0"/>
              <a:t> : Sales </a:t>
            </a:r>
            <a:r>
              <a:rPr lang="pt-BR" b="1" dirty="0" err="1"/>
              <a:t>Report</a:t>
            </a:r>
            <a:r>
              <a:rPr lang="pt-BR" b="1" dirty="0"/>
              <a:t> </a:t>
            </a:r>
            <a:r>
              <a:rPr lang="pt-BR" b="1" dirty="0" err="1"/>
              <a:t>by</a:t>
            </a:r>
            <a:r>
              <a:rPr lang="pt-BR" b="1" dirty="0"/>
              <a:t> Sellers</a:t>
            </a:r>
          </a:p>
        </p:txBody>
      </p:sp>
      <p:pic>
        <p:nvPicPr>
          <p:cNvPr id="6" name="Imagem 5"/>
          <p:cNvPicPr>
            <a:picLocks noChangeAspect="1"/>
          </p:cNvPicPr>
          <p:nvPr/>
        </p:nvPicPr>
        <p:blipFill>
          <a:blip r:embed="rId2"/>
          <a:stretch>
            <a:fillRect/>
          </a:stretch>
        </p:blipFill>
        <p:spPr>
          <a:xfrm>
            <a:off x="60960" y="2007076"/>
            <a:ext cx="7629087" cy="4773099"/>
          </a:xfrm>
          <a:prstGeom prst="rect">
            <a:avLst/>
          </a:prstGeom>
        </p:spPr>
      </p:pic>
      <p:sp>
        <p:nvSpPr>
          <p:cNvPr id="10" name="Espaço Reservado para Conteúdo 2"/>
          <p:cNvSpPr txBox="1">
            <a:spLocks/>
          </p:cNvSpPr>
          <p:nvPr/>
        </p:nvSpPr>
        <p:spPr>
          <a:xfrm>
            <a:off x="0" y="672941"/>
            <a:ext cx="12192000" cy="12516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000" dirty="0"/>
              <a:t>This is a first sellers report in the third tab called "Sellers 1" the report is a "Sales by sellers report</a:t>
            </a:r>
            <a:r>
              <a:rPr lang="en-US" sz="1000" dirty="0" smtClean="0"/>
              <a:t>“.</a:t>
            </a:r>
          </a:p>
          <a:p>
            <a:pPr marL="171450" indent="-171450" algn="l">
              <a:buFont typeface="Arial" panose="020B0604020202020204" pitchFamily="34" charset="0"/>
              <a:buChar char="•"/>
            </a:pPr>
            <a:r>
              <a:rPr lang="en-US" sz="1000" dirty="0" smtClean="0">
                <a:solidFill>
                  <a:srgbClr val="00B050"/>
                </a:solidFill>
              </a:rPr>
              <a:t>In </a:t>
            </a:r>
            <a:r>
              <a:rPr lang="en-US" sz="1000" dirty="0">
                <a:solidFill>
                  <a:srgbClr val="00B050"/>
                </a:solidFill>
              </a:rPr>
              <a:t>green highlight we have the filters, by Brazilian State Acronym and by Period of the sales date</a:t>
            </a:r>
            <a:r>
              <a:rPr lang="en-US" sz="1000" dirty="0" smtClean="0">
                <a:solidFill>
                  <a:srgbClr val="00B050"/>
                </a:solidFill>
              </a:rPr>
              <a:t>.</a:t>
            </a:r>
          </a:p>
          <a:p>
            <a:pPr marL="171450" indent="-171450" algn="l">
              <a:buFont typeface="Arial" panose="020B0604020202020204" pitchFamily="34" charset="0"/>
              <a:buChar char="•"/>
            </a:pPr>
            <a:r>
              <a:rPr lang="en-US" sz="1000" dirty="0" smtClean="0">
                <a:solidFill>
                  <a:srgbClr val="00B0F0"/>
                </a:solidFill>
              </a:rPr>
              <a:t>In </a:t>
            </a:r>
            <a:r>
              <a:rPr lang="en-US" sz="1000" dirty="0">
                <a:solidFill>
                  <a:srgbClr val="00B0F0"/>
                </a:solidFill>
              </a:rPr>
              <a:t>the blue highlight we have the graph, in the bars we have the sum of the Total Value and in the Line we have the sum of the quantity by the first five Sellers who sold the most, organized by the sum of the Total Value from highest to lowest</a:t>
            </a:r>
            <a:r>
              <a:rPr lang="en-US" sz="1000" dirty="0" smtClean="0">
                <a:solidFill>
                  <a:srgbClr val="00B0F0"/>
                </a:solidFill>
              </a:rPr>
              <a:t>.</a:t>
            </a:r>
          </a:p>
          <a:p>
            <a:pPr marL="171450" indent="-171450" algn="l">
              <a:buFont typeface="Arial" panose="020B0604020202020204" pitchFamily="34" charset="0"/>
              <a:buChar char="•"/>
            </a:pPr>
            <a:r>
              <a:rPr lang="en-US" sz="1000" dirty="0">
                <a:solidFill>
                  <a:schemeClr val="accent4">
                    <a:lumMod val="50000"/>
                  </a:schemeClr>
                </a:solidFill>
              </a:rPr>
              <a:t>In the brown highlight we can see that the graph has the same information as the blue highlight with a single difference, here it shows the five sellers have the worst results, the data is ordered from the worst seller to the best seller</a:t>
            </a:r>
            <a:endParaRPr lang="en-US" sz="1000" dirty="0" smtClean="0">
              <a:solidFill>
                <a:schemeClr val="accent4">
                  <a:lumMod val="50000"/>
                </a:schemeClr>
              </a:solidFill>
            </a:endParaRPr>
          </a:p>
        </p:txBody>
      </p:sp>
      <p:sp>
        <p:nvSpPr>
          <p:cNvPr id="12" name="CaixaDeTexto 11"/>
          <p:cNvSpPr txBox="1"/>
          <p:nvPr/>
        </p:nvSpPr>
        <p:spPr>
          <a:xfrm>
            <a:off x="7690047" y="1924594"/>
            <a:ext cx="4312687"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accent2"/>
                </a:solidFill>
              </a:rPr>
              <a:t>In the orange highlight we can see the graph of lines called time series.</a:t>
            </a:r>
          </a:p>
          <a:p>
            <a:r>
              <a:rPr lang="en-US" sz="1200" dirty="0" smtClean="0">
                <a:solidFill>
                  <a:schemeClr val="accent2"/>
                </a:solidFill>
              </a:rPr>
              <a:t>     In </a:t>
            </a:r>
            <a:r>
              <a:rPr lang="en-US" sz="1200" dirty="0">
                <a:solidFill>
                  <a:schemeClr val="accent2"/>
                </a:solidFill>
              </a:rPr>
              <a:t>this case, the five best sellers who sold and their results per month are shown. The measure used is the sum of the Total Value.</a:t>
            </a:r>
            <a:endParaRPr lang="pt-BR" sz="1200" dirty="0">
              <a:solidFill>
                <a:schemeClr val="accent2"/>
              </a:solidFill>
            </a:endParaRPr>
          </a:p>
        </p:txBody>
      </p:sp>
    </p:spTree>
    <p:extLst>
      <p:ext uri="{BB962C8B-B14F-4D97-AF65-F5344CB8AC3E}">
        <p14:creationId xmlns:p14="http://schemas.microsoft.com/office/powerpoint/2010/main" val="37133654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6836229" cy="601526"/>
          </a:xfrm>
        </p:spPr>
        <p:txBody>
          <a:bodyPr>
            <a:noAutofit/>
          </a:bodyPr>
          <a:lstStyle/>
          <a:p>
            <a:r>
              <a:rPr lang="pt-BR" b="1" dirty="0" err="1" smtClean="0"/>
              <a:t>Report</a:t>
            </a:r>
            <a:r>
              <a:rPr lang="pt-BR" b="1" dirty="0" smtClean="0"/>
              <a:t> : </a:t>
            </a:r>
            <a:r>
              <a:rPr lang="en-US" b="1" dirty="0"/>
              <a:t>Sales Analysis </a:t>
            </a:r>
            <a:r>
              <a:rPr lang="en-US" b="1" dirty="0" smtClean="0"/>
              <a:t>Report</a:t>
            </a:r>
            <a:endParaRPr lang="pt-BR" b="1" dirty="0"/>
          </a:p>
        </p:txBody>
      </p:sp>
      <p:sp>
        <p:nvSpPr>
          <p:cNvPr id="3" name="Espaço Reservado para Conteúdo 2"/>
          <p:cNvSpPr>
            <a:spLocks noGrp="1"/>
          </p:cNvSpPr>
          <p:nvPr>
            <p:ph idx="1"/>
          </p:nvPr>
        </p:nvSpPr>
        <p:spPr>
          <a:xfrm>
            <a:off x="7689669" y="1314992"/>
            <a:ext cx="4389120" cy="4870679"/>
          </a:xfrm>
        </p:spPr>
        <p:txBody>
          <a:bodyPr>
            <a:normAutofit/>
          </a:bodyPr>
          <a:lstStyle/>
          <a:p>
            <a:r>
              <a:rPr lang="en-US" sz="1200" dirty="0">
                <a:solidFill>
                  <a:srgbClr val="00B050"/>
                </a:solidFill>
              </a:rPr>
              <a:t>In green highlight, we can see the filters, Filter by Sales Period, Filter by Customer Name, Filter by State of the Country Brazil, Filter by Name of Sellers, Filter by Status of the classification of the rewards program for customers and Filter by Gender Female or Male</a:t>
            </a:r>
            <a:r>
              <a:rPr lang="en-US" sz="1200" dirty="0" smtClean="0">
                <a:solidFill>
                  <a:srgbClr val="00B050"/>
                </a:solidFill>
              </a:rPr>
              <a:t>.</a:t>
            </a:r>
          </a:p>
          <a:p>
            <a:r>
              <a:rPr lang="en-US" sz="1200" dirty="0">
                <a:solidFill>
                  <a:srgbClr val="00B0F0"/>
                </a:solidFill>
              </a:rPr>
              <a:t>In </a:t>
            </a:r>
            <a:r>
              <a:rPr lang="en-US" sz="1200" dirty="0" smtClean="0">
                <a:solidFill>
                  <a:srgbClr val="00B0F0"/>
                </a:solidFill>
              </a:rPr>
              <a:t>light blue </a:t>
            </a:r>
            <a:r>
              <a:rPr lang="en-US" sz="1200" dirty="0">
                <a:solidFill>
                  <a:srgbClr val="00B0F0"/>
                </a:solidFill>
              </a:rPr>
              <a:t>we can see the name of the State of Brazil with its </a:t>
            </a:r>
            <a:r>
              <a:rPr lang="en-US" sz="1200" dirty="0" smtClean="0">
                <a:solidFill>
                  <a:srgbClr val="00B0F0"/>
                </a:solidFill>
              </a:rPr>
              <a:t>acronyms and the sum of the Sales Quantity, Total Value and Discount measures.</a:t>
            </a:r>
          </a:p>
          <a:p>
            <a:r>
              <a:rPr lang="en-US" sz="1200" dirty="0" smtClean="0">
                <a:solidFill>
                  <a:srgbClr val="7030A0"/>
                </a:solidFill>
              </a:rPr>
              <a:t>In Purple Highlight we can see the Female and Male Gender Field with the sum of measurements, quantity, Total Value and Discount.</a:t>
            </a:r>
          </a:p>
          <a:p>
            <a:r>
              <a:rPr lang="en-US" sz="1200" dirty="0" smtClean="0">
                <a:solidFill>
                  <a:schemeClr val="accent4">
                    <a:lumMod val="50000"/>
                  </a:schemeClr>
                </a:solidFill>
              </a:rPr>
              <a:t>In brown Highlight </a:t>
            </a:r>
            <a:r>
              <a:rPr lang="en-US" sz="1200" dirty="0">
                <a:solidFill>
                  <a:schemeClr val="accent4">
                    <a:lumMod val="50000"/>
                  </a:schemeClr>
                </a:solidFill>
              </a:rPr>
              <a:t>we can see the Seller Field with the sum of measurements, quantity, Total Value and Discount</a:t>
            </a:r>
            <a:r>
              <a:rPr lang="en-US" sz="1200" dirty="0" smtClean="0">
                <a:solidFill>
                  <a:schemeClr val="accent4">
                    <a:lumMod val="50000"/>
                  </a:schemeClr>
                </a:solidFill>
              </a:rPr>
              <a:t>.</a:t>
            </a:r>
          </a:p>
          <a:p>
            <a:r>
              <a:rPr lang="en-US" sz="1200" dirty="0">
                <a:solidFill>
                  <a:srgbClr val="002060"/>
                </a:solidFill>
              </a:rPr>
              <a:t>In </a:t>
            </a:r>
            <a:r>
              <a:rPr lang="en-US" sz="1200" dirty="0" smtClean="0">
                <a:solidFill>
                  <a:srgbClr val="002060"/>
                </a:solidFill>
              </a:rPr>
              <a:t>dark blue Highlight </a:t>
            </a:r>
            <a:r>
              <a:rPr lang="en-US" sz="1200" dirty="0">
                <a:solidFill>
                  <a:srgbClr val="002060"/>
                </a:solidFill>
              </a:rPr>
              <a:t>we can see the </a:t>
            </a:r>
            <a:r>
              <a:rPr lang="en-US" sz="1200" dirty="0" smtClean="0">
                <a:solidFill>
                  <a:srgbClr val="002060"/>
                </a:solidFill>
              </a:rPr>
              <a:t>Fields Sellers, Customer </a:t>
            </a:r>
            <a:r>
              <a:rPr lang="en-US" sz="1200" dirty="0">
                <a:solidFill>
                  <a:srgbClr val="002060"/>
                </a:solidFill>
              </a:rPr>
              <a:t>with the sum of measurements, quantity, Total Value and Discount.</a:t>
            </a:r>
            <a:endParaRPr lang="en-US" sz="1200" dirty="0" smtClean="0">
              <a:solidFill>
                <a:srgbClr val="002060"/>
              </a:solidFill>
            </a:endParaRPr>
          </a:p>
          <a:p>
            <a:endParaRPr lang="pt-BR" sz="1200" dirty="0">
              <a:solidFill>
                <a:srgbClr val="7030A0"/>
              </a:solidFill>
            </a:endParaRPr>
          </a:p>
        </p:txBody>
      </p:sp>
      <p:pic>
        <p:nvPicPr>
          <p:cNvPr id="6" name="Imagem 5"/>
          <p:cNvPicPr>
            <a:picLocks noChangeAspect="1"/>
          </p:cNvPicPr>
          <p:nvPr/>
        </p:nvPicPr>
        <p:blipFill>
          <a:blip r:embed="rId2"/>
          <a:stretch>
            <a:fillRect/>
          </a:stretch>
        </p:blipFill>
        <p:spPr>
          <a:xfrm>
            <a:off x="62898" y="1314993"/>
            <a:ext cx="7528073" cy="5412377"/>
          </a:xfrm>
          <a:prstGeom prst="rect">
            <a:avLst/>
          </a:prstGeom>
        </p:spPr>
      </p:pic>
      <p:sp>
        <p:nvSpPr>
          <p:cNvPr id="7" name="Retângulo 6"/>
          <p:cNvSpPr/>
          <p:nvPr/>
        </p:nvSpPr>
        <p:spPr>
          <a:xfrm>
            <a:off x="0" y="668661"/>
            <a:ext cx="7590970" cy="646331"/>
          </a:xfrm>
          <a:prstGeom prst="rect">
            <a:avLst/>
          </a:prstGeom>
        </p:spPr>
        <p:txBody>
          <a:bodyPr wrap="square">
            <a:spAutoFit/>
          </a:bodyPr>
          <a:lstStyle/>
          <a:p>
            <a:pPr marL="171450" indent="-171450">
              <a:buFont typeface="Arial" panose="020B0604020202020204" pitchFamily="34" charset="0"/>
              <a:buChar char="•"/>
            </a:pPr>
            <a:r>
              <a:rPr lang="en-US" dirty="0"/>
              <a:t>This is a first sellers report in the third tab called "Sellers </a:t>
            </a:r>
            <a:r>
              <a:rPr lang="en-US" dirty="0" smtClean="0"/>
              <a:t>2" </a:t>
            </a:r>
            <a:r>
              <a:rPr lang="en-US" dirty="0"/>
              <a:t>the report is a "Sales </a:t>
            </a:r>
            <a:r>
              <a:rPr lang="en-US" dirty="0" smtClean="0"/>
              <a:t>Analysis Report</a:t>
            </a:r>
            <a:r>
              <a:rPr lang="en-US" dirty="0"/>
              <a:t>“.</a:t>
            </a:r>
          </a:p>
        </p:txBody>
      </p:sp>
    </p:spTree>
    <p:extLst>
      <p:ext uri="{BB962C8B-B14F-4D97-AF65-F5344CB8AC3E}">
        <p14:creationId xmlns:p14="http://schemas.microsoft.com/office/powerpoint/2010/main" val="2132453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3444"/>
            <a:ext cx="6235337" cy="584109"/>
          </a:xfrm>
        </p:spPr>
        <p:txBody>
          <a:bodyPr>
            <a:normAutofit fontScale="90000"/>
          </a:bodyPr>
          <a:lstStyle/>
          <a:p>
            <a:r>
              <a:rPr lang="pt-BR" b="1" dirty="0" err="1" smtClean="0"/>
              <a:t>Report</a:t>
            </a:r>
            <a:r>
              <a:rPr lang="pt-BR" b="1" dirty="0" smtClean="0"/>
              <a:t> : </a:t>
            </a:r>
            <a:r>
              <a:rPr lang="pt-BR" b="1" dirty="0" err="1" smtClean="0"/>
              <a:t>Analysis</a:t>
            </a:r>
            <a:r>
              <a:rPr lang="pt-BR" b="1" dirty="0" smtClean="0"/>
              <a:t> </a:t>
            </a:r>
            <a:r>
              <a:rPr lang="pt-BR" b="1" dirty="0" err="1"/>
              <a:t>By</a:t>
            </a:r>
            <a:r>
              <a:rPr lang="pt-BR" b="1" dirty="0"/>
              <a:t> </a:t>
            </a:r>
            <a:r>
              <a:rPr lang="pt-BR" b="1" dirty="0" err="1"/>
              <a:t>Products</a:t>
            </a:r>
            <a:endParaRPr lang="pt-BR" b="1" dirty="0"/>
          </a:p>
        </p:txBody>
      </p:sp>
      <p:sp>
        <p:nvSpPr>
          <p:cNvPr id="3" name="Espaço Reservado para Conteúdo 2"/>
          <p:cNvSpPr>
            <a:spLocks noGrp="1"/>
          </p:cNvSpPr>
          <p:nvPr>
            <p:ph idx="1"/>
          </p:nvPr>
        </p:nvSpPr>
        <p:spPr>
          <a:xfrm>
            <a:off x="7550331" y="1219201"/>
            <a:ext cx="4641669" cy="4351338"/>
          </a:xfrm>
        </p:spPr>
        <p:txBody>
          <a:bodyPr>
            <a:normAutofit/>
          </a:bodyPr>
          <a:lstStyle/>
          <a:p>
            <a:r>
              <a:rPr lang="en-US" sz="1200" dirty="0">
                <a:solidFill>
                  <a:srgbClr val="7030A0"/>
                </a:solidFill>
              </a:rPr>
              <a:t>In </a:t>
            </a:r>
            <a:r>
              <a:rPr lang="en-US" sz="1200" dirty="0" smtClean="0">
                <a:solidFill>
                  <a:srgbClr val="7030A0"/>
                </a:solidFill>
              </a:rPr>
              <a:t>purple highlight</a:t>
            </a:r>
            <a:r>
              <a:rPr lang="en-US" sz="1200" dirty="0">
                <a:solidFill>
                  <a:srgbClr val="7030A0"/>
                </a:solidFill>
              </a:rPr>
              <a:t>, we can see the filters, Filter by Sales Period, Filter by Sellers Name</a:t>
            </a:r>
            <a:r>
              <a:rPr lang="en-US" sz="1200" dirty="0" smtClean="0">
                <a:solidFill>
                  <a:srgbClr val="7030A0"/>
                </a:solidFill>
              </a:rPr>
              <a:t>, Filter </a:t>
            </a:r>
            <a:r>
              <a:rPr lang="en-US" sz="1200" dirty="0">
                <a:solidFill>
                  <a:srgbClr val="7030A0"/>
                </a:solidFill>
              </a:rPr>
              <a:t>by Customer Name, Filter by State of the Country Brazil, Filter by Name of Product</a:t>
            </a:r>
            <a:r>
              <a:rPr lang="en-US" sz="1200" dirty="0" smtClean="0">
                <a:solidFill>
                  <a:srgbClr val="7030A0"/>
                </a:solidFill>
              </a:rPr>
              <a:t>.</a:t>
            </a:r>
          </a:p>
          <a:p>
            <a:r>
              <a:rPr lang="en-US" sz="1200" dirty="0">
                <a:solidFill>
                  <a:srgbClr val="00B050"/>
                </a:solidFill>
              </a:rPr>
              <a:t>In </a:t>
            </a:r>
            <a:r>
              <a:rPr lang="en-US" sz="1200" dirty="0" smtClean="0">
                <a:solidFill>
                  <a:srgbClr val="00B050"/>
                </a:solidFill>
              </a:rPr>
              <a:t>green </a:t>
            </a:r>
            <a:r>
              <a:rPr lang="en-US" sz="1200" dirty="0" err="1" smtClean="0">
                <a:solidFill>
                  <a:srgbClr val="00B050"/>
                </a:solidFill>
              </a:rPr>
              <a:t>hightlight</a:t>
            </a:r>
            <a:r>
              <a:rPr lang="en-US" sz="1200" dirty="0" smtClean="0">
                <a:solidFill>
                  <a:srgbClr val="00B050"/>
                </a:solidFill>
              </a:rPr>
              <a:t>, </a:t>
            </a:r>
            <a:r>
              <a:rPr lang="en-US" sz="1200" dirty="0">
                <a:solidFill>
                  <a:srgbClr val="00B050"/>
                </a:solidFill>
              </a:rPr>
              <a:t>we can see the graphs by product field using the Sum of Total Value </a:t>
            </a:r>
            <a:r>
              <a:rPr lang="en-US" sz="1200" dirty="0" smtClean="0">
                <a:solidFill>
                  <a:srgbClr val="00B050"/>
                </a:solidFill>
              </a:rPr>
              <a:t>measure.</a:t>
            </a:r>
          </a:p>
          <a:p>
            <a:pPr marL="0" indent="0">
              <a:buNone/>
            </a:pPr>
            <a:r>
              <a:rPr lang="en-US" sz="1200" dirty="0" smtClean="0">
                <a:solidFill>
                  <a:srgbClr val="00B050"/>
                </a:solidFill>
              </a:rPr>
              <a:t>       In </a:t>
            </a:r>
            <a:r>
              <a:rPr lang="en-US" sz="1200" dirty="0">
                <a:solidFill>
                  <a:srgbClr val="00B050"/>
                </a:solidFill>
              </a:rPr>
              <a:t>the blue bars, we have the five best products with the most sales.</a:t>
            </a:r>
          </a:p>
          <a:p>
            <a:pPr marL="0" indent="0">
              <a:buNone/>
            </a:pPr>
            <a:r>
              <a:rPr lang="en-US" sz="1200" dirty="0" smtClean="0">
                <a:solidFill>
                  <a:srgbClr val="00B050"/>
                </a:solidFill>
              </a:rPr>
              <a:t>       In </a:t>
            </a:r>
            <a:r>
              <a:rPr lang="en-US" sz="1200" dirty="0">
                <a:solidFill>
                  <a:srgbClr val="00B050"/>
                </a:solidFill>
              </a:rPr>
              <a:t>the purple bars, we have the five worst products with the lowest sales results</a:t>
            </a:r>
            <a:r>
              <a:rPr lang="en-US" sz="1200" dirty="0" smtClean="0">
                <a:solidFill>
                  <a:srgbClr val="00B050"/>
                </a:solidFill>
              </a:rPr>
              <a:t>.</a:t>
            </a:r>
          </a:p>
          <a:p>
            <a:r>
              <a:rPr lang="en-US" sz="1200" dirty="0">
                <a:solidFill>
                  <a:schemeClr val="accent4">
                    <a:lumMod val="75000"/>
                  </a:schemeClr>
                </a:solidFill>
              </a:rPr>
              <a:t>In blue, we can see the charts by product field using the Sum of Discount measure.</a:t>
            </a:r>
          </a:p>
          <a:p>
            <a:pPr marL="0" indent="0">
              <a:buNone/>
            </a:pPr>
            <a:r>
              <a:rPr lang="en-US" sz="1200" dirty="0" smtClean="0">
                <a:solidFill>
                  <a:schemeClr val="accent4">
                    <a:lumMod val="75000"/>
                  </a:schemeClr>
                </a:solidFill>
              </a:rPr>
              <a:t>       In </a:t>
            </a:r>
            <a:r>
              <a:rPr lang="en-US" sz="1200" dirty="0">
                <a:solidFill>
                  <a:schemeClr val="accent4">
                    <a:lumMod val="75000"/>
                  </a:schemeClr>
                </a:solidFill>
              </a:rPr>
              <a:t>the brown bars, we have the five best-selling products with the highest discounts.</a:t>
            </a:r>
          </a:p>
          <a:p>
            <a:pPr marL="0" indent="0">
              <a:buNone/>
            </a:pPr>
            <a:r>
              <a:rPr lang="en-US" sz="1200" dirty="0" smtClean="0">
                <a:solidFill>
                  <a:schemeClr val="accent4">
                    <a:lumMod val="75000"/>
                  </a:schemeClr>
                </a:solidFill>
              </a:rPr>
              <a:t>        In </a:t>
            </a:r>
            <a:r>
              <a:rPr lang="en-US" sz="1200" dirty="0">
                <a:solidFill>
                  <a:schemeClr val="accent4">
                    <a:lumMod val="75000"/>
                  </a:schemeClr>
                </a:solidFill>
              </a:rPr>
              <a:t>the gold bars, we have the five worst-selling products with the lowest discounts.</a:t>
            </a:r>
            <a:endParaRPr lang="pt-BR" sz="1200" dirty="0">
              <a:solidFill>
                <a:schemeClr val="accent4">
                  <a:lumMod val="75000"/>
                </a:schemeClr>
              </a:solidFill>
            </a:endParaRPr>
          </a:p>
        </p:txBody>
      </p:sp>
      <p:pic>
        <p:nvPicPr>
          <p:cNvPr id="7" name="Imagem 6"/>
          <p:cNvPicPr>
            <a:picLocks noChangeAspect="1"/>
          </p:cNvPicPr>
          <p:nvPr/>
        </p:nvPicPr>
        <p:blipFill>
          <a:blip r:embed="rId2"/>
          <a:stretch>
            <a:fillRect/>
          </a:stretch>
        </p:blipFill>
        <p:spPr>
          <a:xfrm>
            <a:off x="65880" y="1219201"/>
            <a:ext cx="7362531" cy="5455920"/>
          </a:xfrm>
          <a:prstGeom prst="rect">
            <a:avLst/>
          </a:prstGeom>
        </p:spPr>
      </p:pic>
      <p:sp>
        <p:nvSpPr>
          <p:cNvPr id="8" name="Retângulo 7"/>
          <p:cNvSpPr/>
          <p:nvPr/>
        </p:nvSpPr>
        <p:spPr>
          <a:xfrm>
            <a:off x="0" y="578490"/>
            <a:ext cx="7590970" cy="646331"/>
          </a:xfrm>
          <a:prstGeom prst="rect">
            <a:avLst/>
          </a:prstGeom>
        </p:spPr>
        <p:txBody>
          <a:bodyPr wrap="square">
            <a:spAutoFit/>
          </a:bodyPr>
          <a:lstStyle/>
          <a:p>
            <a:pPr marL="171450" indent="-171450">
              <a:buFont typeface="Arial" panose="020B0604020202020204" pitchFamily="34" charset="0"/>
              <a:buChar char="•"/>
            </a:pPr>
            <a:r>
              <a:rPr lang="en-US" dirty="0"/>
              <a:t>This is a product report in the fifth tab called “Products”. The report is called “Analysis by Products”.</a:t>
            </a:r>
          </a:p>
        </p:txBody>
      </p:sp>
    </p:spTree>
    <p:extLst>
      <p:ext uri="{BB962C8B-B14F-4D97-AF65-F5344CB8AC3E}">
        <p14:creationId xmlns:p14="http://schemas.microsoft.com/office/powerpoint/2010/main" val="206369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0509069" cy="578489"/>
          </a:xfrm>
        </p:spPr>
        <p:txBody>
          <a:bodyPr>
            <a:normAutofit fontScale="90000"/>
          </a:bodyPr>
          <a:lstStyle/>
          <a:p>
            <a:r>
              <a:rPr lang="en-US" b="1" dirty="0" smtClean="0"/>
              <a:t>Report : Sales </a:t>
            </a:r>
            <a:r>
              <a:rPr lang="en-US" b="1" dirty="0"/>
              <a:t>Analysis Report by Products</a:t>
            </a:r>
            <a:endParaRPr lang="pt-BR" b="1" dirty="0"/>
          </a:p>
        </p:txBody>
      </p:sp>
      <p:sp>
        <p:nvSpPr>
          <p:cNvPr id="3" name="Espaço Reservado para Conteúdo 2"/>
          <p:cNvSpPr>
            <a:spLocks noGrp="1"/>
          </p:cNvSpPr>
          <p:nvPr>
            <p:ph idx="1"/>
          </p:nvPr>
        </p:nvSpPr>
        <p:spPr>
          <a:xfrm>
            <a:off x="7863838" y="1402082"/>
            <a:ext cx="4267202" cy="4351338"/>
          </a:xfrm>
        </p:spPr>
        <p:txBody>
          <a:bodyPr>
            <a:normAutofit/>
          </a:bodyPr>
          <a:lstStyle/>
          <a:p>
            <a:r>
              <a:rPr lang="en-US" sz="1400" dirty="0">
                <a:solidFill>
                  <a:srgbClr val="00B050"/>
                </a:solidFill>
              </a:rPr>
              <a:t>In green highlight, we can see the filters, Filter by Year Period, Filter by Seller Name, Filter by Customer Name, Filter by State of the Country Brazil, Filter by Product Name</a:t>
            </a:r>
            <a:r>
              <a:rPr lang="en-US" sz="1400" dirty="0" smtClean="0">
                <a:solidFill>
                  <a:srgbClr val="00B050"/>
                </a:solidFill>
              </a:rPr>
              <a:t>.</a:t>
            </a:r>
          </a:p>
          <a:p>
            <a:r>
              <a:rPr lang="en-US" sz="1400" dirty="0">
                <a:solidFill>
                  <a:schemeClr val="accent4"/>
                </a:solidFill>
              </a:rPr>
              <a:t>In </a:t>
            </a:r>
            <a:r>
              <a:rPr lang="en-US" sz="1400" dirty="0" smtClean="0">
                <a:solidFill>
                  <a:schemeClr val="accent4"/>
                </a:solidFill>
              </a:rPr>
              <a:t>orange highlight, </a:t>
            </a:r>
            <a:r>
              <a:rPr lang="en-US" sz="1400" dirty="0">
                <a:solidFill>
                  <a:schemeClr val="accent4"/>
                </a:solidFill>
              </a:rPr>
              <a:t>we have the five products with the most sales per month, whose measure is Total Value in a time series line chart</a:t>
            </a:r>
            <a:r>
              <a:rPr lang="en-US" sz="1400" dirty="0" smtClean="0">
                <a:solidFill>
                  <a:schemeClr val="accent4"/>
                </a:solidFill>
              </a:rPr>
              <a:t>.</a:t>
            </a:r>
          </a:p>
          <a:p>
            <a:r>
              <a:rPr lang="en-US" sz="1400" dirty="0">
                <a:solidFill>
                  <a:srgbClr val="00B0F0"/>
                </a:solidFill>
              </a:rPr>
              <a:t>In blue highlight, we have the five products with the most sales per month, whose measurement is the Sum of quantities in a bar graph grouped by products</a:t>
            </a:r>
            <a:endParaRPr lang="en-US" sz="1400" dirty="0" smtClean="0">
              <a:solidFill>
                <a:srgbClr val="00B0F0"/>
              </a:solidFill>
            </a:endParaRPr>
          </a:p>
          <a:p>
            <a:endParaRPr lang="pt-BR" sz="1400" dirty="0">
              <a:solidFill>
                <a:schemeClr val="accent4"/>
              </a:solidFill>
            </a:endParaRPr>
          </a:p>
        </p:txBody>
      </p:sp>
      <p:pic>
        <p:nvPicPr>
          <p:cNvPr id="8" name="Imagem 7"/>
          <p:cNvPicPr>
            <a:picLocks noChangeAspect="1"/>
          </p:cNvPicPr>
          <p:nvPr/>
        </p:nvPicPr>
        <p:blipFill>
          <a:blip r:embed="rId2"/>
          <a:stretch>
            <a:fillRect/>
          </a:stretch>
        </p:blipFill>
        <p:spPr>
          <a:xfrm>
            <a:off x="0" y="1402082"/>
            <a:ext cx="7617817" cy="5455918"/>
          </a:xfrm>
          <a:prstGeom prst="rect">
            <a:avLst/>
          </a:prstGeom>
        </p:spPr>
      </p:pic>
      <p:sp>
        <p:nvSpPr>
          <p:cNvPr id="9" name="Retângulo 8"/>
          <p:cNvSpPr/>
          <p:nvPr/>
        </p:nvSpPr>
        <p:spPr>
          <a:xfrm>
            <a:off x="0" y="578490"/>
            <a:ext cx="7590970" cy="646331"/>
          </a:xfrm>
          <a:prstGeom prst="rect">
            <a:avLst/>
          </a:prstGeom>
        </p:spPr>
        <p:txBody>
          <a:bodyPr wrap="square">
            <a:spAutoFit/>
          </a:bodyPr>
          <a:lstStyle/>
          <a:p>
            <a:pPr marL="171450" indent="-171450">
              <a:buFont typeface="Arial" panose="020B0604020202020204" pitchFamily="34" charset="0"/>
              <a:buChar char="•"/>
            </a:pPr>
            <a:r>
              <a:rPr lang="en-US" dirty="0"/>
              <a:t>This is a product sales report in the sixth tab called “Sales”. The report is called “Sales Analysis Report by Products”.</a:t>
            </a:r>
          </a:p>
        </p:txBody>
      </p:sp>
    </p:spTree>
    <p:extLst>
      <p:ext uri="{BB962C8B-B14F-4D97-AF65-F5344CB8AC3E}">
        <p14:creationId xmlns:p14="http://schemas.microsoft.com/office/powerpoint/2010/main" val="2994448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0515600" cy="644434"/>
          </a:xfrm>
        </p:spPr>
        <p:txBody>
          <a:bodyPr>
            <a:normAutofit fontScale="90000"/>
          </a:bodyPr>
          <a:lstStyle/>
          <a:p>
            <a:r>
              <a:rPr lang="pt-BR" b="1" dirty="0" err="1" smtClean="0"/>
              <a:t>Report</a:t>
            </a:r>
            <a:r>
              <a:rPr lang="pt-BR" b="1" dirty="0" smtClean="0"/>
              <a:t> : Sales </a:t>
            </a:r>
            <a:r>
              <a:rPr lang="pt-BR" b="1" dirty="0"/>
              <a:t>Cube </a:t>
            </a:r>
            <a:r>
              <a:rPr lang="pt-BR" b="1" dirty="0" err="1"/>
              <a:t>Analysis</a:t>
            </a:r>
            <a:r>
              <a:rPr lang="pt-BR" b="1" dirty="0"/>
              <a:t> </a:t>
            </a:r>
            <a:r>
              <a:rPr lang="pt-BR" b="1" dirty="0" err="1"/>
              <a:t>Report</a:t>
            </a:r>
            <a:endParaRPr lang="pt-BR" b="1" dirty="0"/>
          </a:p>
        </p:txBody>
      </p:sp>
      <p:sp>
        <p:nvSpPr>
          <p:cNvPr id="3" name="Espaço Reservado para Conteúdo 2"/>
          <p:cNvSpPr>
            <a:spLocks noGrp="1"/>
          </p:cNvSpPr>
          <p:nvPr>
            <p:ph idx="1"/>
          </p:nvPr>
        </p:nvSpPr>
        <p:spPr>
          <a:xfrm>
            <a:off x="6984274" y="1766267"/>
            <a:ext cx="5129349" cy="4351338"/>
          </a:xfrm>
        </p:spPr>
        <p:txBody>
          <a:bodyPr>
            <a:normAutofit fontScale="92500" lnSpcReduction="10000"/>
          </a:bodyPr>
          <a:lstStyle/>
          <a:p>
            <a:r>
              <a:rPr lang="en-US" sz="1400" dirty="0">
                <a:solidFill>
                  <a:srgbClr val="00B050"/>
                </a:solidFill>
              </a:rPr>
              <a:t>In green highlight, we can see the filters, Filter by  Period of date , Filter by Seller Name, Filter by Customer Name, Filter by State of the Country Brazil.</a:t>
            </a:r>
          </a:p>
          <a:p>
            <a:r>
              <a:rPr lang="en-US" sz="1400" dirty="0">
                <a:solidFill>
                  <a:schemeClr val="accent2"/>
                </a:solidFill>
              </a:rPr>
              <a:t>In the orange highlight, we can see the line graph showing the results by sellers in percentage, this is a calculated metric, the calculation is done by dividing the individual value of each seller by the total value which is called participation, that is, the result of each seller is compared with the total result and thus defined how much in percentage each seller had in relation to the total result, for the following measures: Number of Customers, Number of Products Sold, Discount by Products and Total Value of sales of the </a:t>
            </a:r>
            <a:r>
              <a:rPr lang="en-US" sz="1400" dirty="0" smtClean="0">
                <a:solidFill>
                  <a:schemeClr val="accent2"/>
                </a:solidFill>
              </a:rPr>
              <a:t>products </a:t>
            </a:r>
            <a:r>
              <a:rPr lang="en-US" sz="1400" dirty="0">
                <a:solidFill>
                  <a:schemeClr val="accent2"/>
                </a:solidFill>
              </a:rPr>
              <a:t>of each seller</a:t>
            </a:r>
            <a:r>
              <a:rPr lang="en-US" sz="1400" dirty="0" smtClean="0">
                <a:solidFill>
                  <a:schemeClr val="accent2"/>
                </a:solidFill>
              </a:rPr>
              <a:t>.</a:t>
            </a:r>
          </a:p>
          <a:p>
            <a:r>
              <a:rPr lang="en-US" sz="1400" dirty="0">
                <a:solidFill>
                  <a:srgbClr val="00B0F0"/>
                </a:solidFill>
              </a:rPr>
              <a:t>In the blue highlight, we can see the table with the fields, seller, customer, gender, Status and State the measures are the sum of the Total Value, Quantity and </a:t>
            </a:r>
            <a:r>
              <a:rPr lang="en-US" sz="1400" dirty="0" smtClean="0">
                <a:solidFill>
                  <a:srgbClr val="00B0F0"/>
                </a:solidFill>
              </a:rPr>
              <a:t>Discount.</a:t>
            </a:r>
          </a:p>
          <a:p>
            <a:r>
              <a:rPr lang="en-US" sz="1400" dirty="0">
                <a:solidFill>
                  <a:srgbClr val="7030A0"/>
                </a:solidFill>
              </a:rPr>
              <a:t>In the purple highlight, we can see the table with the seller field with all the percentage values ​​for the metrics Market Shared Count Customer, Market Shared Quantity, Market Shared Total Value and Market Shared </a:t>
            </a:r>
            <a:r>
              <a:rPr lang="en-US" sz="1400" dirty="0" smtClean="0">
                <a:solidFill>
                  <a:srgbClr val="7030A0"/>
                </a:solidFill>
              </a:rPr>
              <a:t>Discount.</a:t>
            </a:r>
          </a:p>
          <a:p>
            <a:r>
              <a:rPr lang="en-US" sz="1400" dirty="0">
                <a:solidFill>
                  <a:schemeClr val="accent4">
                    <a:lumMod val="50000"/>
                  </a:schemeClr>
                </a:solidFill>
              </a:rPr>
              <a:t>In the brown highlight, we can see the table with the product field whose measurements are the sum of Quantity, Total Value and Discount.</a:t>
            </a:r>
            <a:endParaRPr lang="pt-BR" sz="1400" dirty="0">
              <a:solidFill>
                <a:schemeClr val="accent4">
                  <a:lumMod val="50000"/>
                </a:schemeClr>
              </a:solidFill>
            </a:endParaRPr>
          </a:p>
        </p:txBody>
      </p:sp>
      <p:pic>
        <p:nvPicPr>
          <p:cNvPr id="4" name="Imagem 3"/>
          <p:cNvPicPr>
            <a:picLocks noChangeAspect="1"/>
          </p:cNvPicPr>
          <p:nvPr/>
        </p:nvPicPr>
        <p:blipFill>
          <a:blip r:embed="rId2"/>
          <a:stretch>
            <a:fillRect/>
          </a:stretch>
        </p:blipFill>
        <p:spPr>
          <a:xfrm>
            <a:off x="0" y="1766267"/>
            <a:ext cx="6723513" cy="5091733"/>
          </a:xfrm>
          <a:prstGeom prst="rect">
            <a:avLst/>
          </a:prstGeom>
        </p:spPr>
      </p:pic>
      <p:sp>
        <p:nvSpPr>
          <p:cNvPr id="5" name="CaixaDeTexto 4"/>
          <p:cNvSpPr txBox="1"/>
          <p:nvPr/>
        </p:nvSpPr>
        <p:spPr>
          <a:xfrm>
            <a:off x="0" y="836019"/>
            <a:ext cx="12192000" cy="738664"/>
          </a:xfrm>
          <a:prstGeom prst="rect">
            <a:avLst/>
          </a:prstGeom>
          <a:noFill/>
        </p:spPr>
        <p:txBody>
          <a:bodyPr wrap="square" rtlCol="0">
            <a:spAutoFit/>
          </a:bodyPr>
          <a:lstStyle/>
          <a:p>
            <a:r>
              <a:rPr lang="en-US" sz="1400" dirty="0"/>
              <a:t>This is a sales analysis report and it is in the seventh tab called “Cube Sales”. The report is called “Sales Cube Analysis Report”. This report is based on a single table called “dimensional </a:t>
            </a:r>
            <a:r>
              <a:rPr lang="en-US" sz="1400" dirty="0" err="1"/>
              <a:t>cubesales</a:t>
            </a:r>
            <a:r>
              <a:rPr lang="en-US" sz="1400" dirty="0"/>
              <a:t>”. This table is designed for use in Dashboards and has summarized data and contains all the fields and transactional data for main analysis, due to this, this table is used individually and has no link with other tables.</a:t>
            </a:r>
            <a:endParaRPr lang="pt-BR" sz="1400" dirty="0"/>
          </a:p>
        </p:txBody>
      </p:sp>
    </p:spTree>
    <p:extLst>
      <p:ext uri="{BB962C8B-B14F-4D97-AF65-F5344CB8AC3E}">
        <p14:creationId xmlns:p14="http://schemas.microsoft.com/office/powerpoint/2010/main" val="791463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1869783" cy="610643"/>
          </a:xfrm>
        </p:spPr>
        <p:txBody>
          <a:bodyPr>
            <a:noAutofit/>
          </a:bodyPr>
          <a:lstStyle/>
          <a:p>
            <a:pPr algn="l"/>
            <a:r>
              <a:rPr lang="en-US" sz="4000" b="1" dirty="0" smtClean="0"/>
              <a:t>Report : Sales </a:t>
            </a:r>
            <a:r>
              <a:rPr lang="en-US" sz="4000" b="1" dirty="0"/>
              <a:t>Cube Analysis Report - Market </a:t>
            </a:r>
            <a:r>
              <a:rPr lang="en-US" sz="4000" b="1" dirty="0" smtClean="0"/>
              <a:t>Share  - YEAR</a:t>
            </a:r>
            <a:endParaRPr lang="pt-BR" sz="4000" b="1" dirty="0"/>
          </a:p>
        </p:txBody>
      </p:sp>
      <p:sp>
        <p:nvSpPr>
          <p:cNvPr id="3" name="Subtítulo 2"/>
          <p:cNvSpPr>
            <a:spLocks noGrp="1"/>
          </p:cNvSpPr>
          <p:nvPr>
            <p:ph type="subTitle" idx="1"/>
          </p:nvPr>
        </p:nvSpPr>
        <p:spPr>
          <a:xfrm>
            <a:off x="69668" y="610643"/>
            <a:ext cx="11922033" cy="665163"/>
          </a:xfrm>
        </p:spPr>
        <p:txBody>
          <a:bodyPr>
            <a:normAutofit fontScale="85000" lnSpcReduction="10000"/>
          </a:bodyPr>
          <a:lstStyle/>
          <a:p>
            <a:pPr algn="l"/>
            <a:r>
              <a:rPr lang="en-US" sz="1400" dirty="0"/>
              <a:t>This is a sales analysis report and it is in the eighth tab called “Cube Sales Mkt </a:t>
            </a:r>
            <a:r>
              <a:rPr lang="en-US" sz="1400" dirty="0" smtClean="0"/>
              <a:t>Shared or Values”. </a:t>
            </a:r>
            <a:r>
              <a:rPr lang="en-US" sz="1400" dirty="0"/>
              <a:t>The report is called “Sales Cube Analysis Report (Market Shared | Values)”. This report has two views, one is percentage based and the other is value based, we can change the view in a button in each segment by time period: year, month, quarter and week</a:t>
            </a:r>
            <a:r>
              <a:rPr lang="en-US" sz="1400" dirty="0" smtClean="0"/>
              <a:t>.</a:t>
            </a:r>
          </a:p>
          <a:p>
            <a:pPr algn="l"/>
            <a:r>
              <a:rPr lang="en-US" sz="1400" dirty="0"/>
              <a:t>This is an annual view by market share based on the metrics  of market share count by customer, market share quantity, total market share value, and market share discount.</a:t>
            </a:r>
            <a:endParaRPr lang="pt-BR" sz="1400" dirty="0"/>
          </a:p>
        </p:txBody>
      </p:sp>
      <p:pic>
        <p:nvPicPr>
          <p:cNvPr id="4" name="Imagem 3"/>
          <p:cNvPicPr>
            <a:picLocks noChangeAspect="1"/>
          </p:cNvPicPr>
          <p:nvPr/>
        </p:nvPicPr>
        <p:blipFill>
          <a:blip r:embed="rId2"/>
          <a:stretch>
            <a:fillRect/>
          </a:stretch>
        </p:blipFill>
        <p:spPr>
          <a:xfrm>
            <a:off x="0" y="1583256"/>
            <a:ext cx="6908945" cy="5198046"/>
          </a:xfrm>
          <a:prstGeom prst="rect">
            <a:avLst/>
          </a:prstGeom>
        </p:spPr>
      </p:pic>
      <p:sp>
        <p:nvSpPr>
          <p:cNvPr id="5" name="CaixaDeTexto 4"/>
          <p:cNvSpPr txBox="1"/>
          <p:nvPr/>
        </p:nvSpPr>
        <p:spPr>
          <a:xfrm>
            <a:off x="6984275" y="1583256"/>
            <a:ext cx="5129348"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This is the year view, when you click on the YEAR icon it is highlighted in blue and information about the selected year is displayed</a:t>
            </a:r>
            <a:r>
              <a:rPr lang="en-US" sz="1400" dirty="0" smtClean="0"/>
              <a:t>.</a:t>
            </a:r>
            <a:endParaRPr lang="en-US" sz="1400" dirty="0"/>
          </a:p>
          <a:p>
            <a:pPr marL="285750" indent="-285750">
              <a:buFont typeface="Arial" panose="020B0604020202020204" pitchFamily="34" charset="0"/>
              <a:buChar char="•"/>
            </a:pPr>
            <a:r>
              <a:rPr lang="en-US" sz="1400" dirty="0">
                <a:solidFill>
                  <a:srgbClr val="00B050"/>
                </a:solidFill>
              </a:rPr>
              <a:t>In green, we have four icons for clicking access to the view data, by Year, by Month, by Quarter and by Week</a:t>
            </a:r>
            <a:r>
              <a:rPr lang="en-US" sz="1400" dirty="0" smtClean="0">
                <a:solidFill>
                  <a:srgbClr val="00B050"/>
                </a:solidFill>
              </a:rPr>
              <a:t>.</a:t>
            </a:r>
          </a:p>
          <a:p>
            <a:pPr marL="285750" indent="-285750">
              <a:buFont typeface="Arial" panose="020B0604020202020204" pitchFamily="34" charset="0"/>
              <a:buChar char="•"/>
            </a:pPr>
            <a:r>
              <a:rPr lang="en-US" sz="1400" dirty="0">
                <a:solidFill>
                  <a:schemeClr val="accent4">
                    <a:lumMod val="50000"/>
                  </a:schemeClr>
                </a:solidFill>
              </a:rPr>
              <a:t>In brown highlight we have the filter by year, in this case we only have one year in the database for now</a:t>
            </a:r>
            <a:r>
              <a:rPr lang="en-US" sz="1400" dirty="0" smtClean="0">
                <a:solidFill>
                  <a:schemeClr val="accent4">
                    <a:lumMod val="50000"/>
                  </a:schemeClr>
                </a:solidFill>
              </a:rPr>
              <a:t>.</a:t>
            </a:r>
          </a:p>
          <a:p>
            <a:pPr marL="285750" indent="-285750">
              <a:buFont typeface="Arial" panose="020B0604020202020204" pitchFamily="34" charset="0"/>
              <a:buChar char="•"/>
            </a:pPr>
            <a:r>
              <a:rPr lang="en-US" sz="1400" dirty="0">
                <a:solidFill>
                  <a:srgbClr val="00B0F0"/>
                </a:solidFill>
              </a:rPr>
              <a:t>In the Blue Highlight we have a button to access the other view by year based on values</a:t>
            </a:r>
            <a:r>
              <a:rPr lang="en-US" sz="1400" dirty="0" smtClean="0">
                <a:solidFill>
                  <a:srgbClr val="00B0F0"/>
                </a:solidFill>
              </a:rPr>
              <a:t>.</a:t>
            </a:r>
          </a:p>
          <a:p>
            <a:pPr marL="285750" indent="-285750">
              <a:buFont typeface="Arial" panose="020B0604020202020204" pitchFamily="34" charset="0"/>
              <a:buChar char="•"/>
            </a:pPr>
            <a:r>
              <a:rPr lang="en-US" sz="1400" dirty="0">
                <a:solidFill>
                  <a:schemeClr val="accent4"/>
                </a:solidFill>
              </a:rPr>
              <a:t>In orange we have the list of all sellers and it can be used to select a seller and see their result by year</a:t>
            </a:r>
            <a:r>
              <a:rPr lang="en-US" sz="1400" dirty="0" smtClean="0">
                <a:solidFill>
                  <a:schemeClr val="accent4"/>
                </a:solidFill>
              </a:rPr>
              <a:t>.</a:t>
            </a:r>
          </a:p>
          <a:p>
            <a:pPr marL="285750" indent="-285750">
              <a:buFont typeface="Arial" panose="020B0604020202020204" pitchFamily="34" charset="0"/>
              <a:buChar char="•"/>
            </a:pPr>
            <a:r>
              <a:rPr lang="en-US" sz="1400" dirty="0">
                <a:solidFill>
                  <a:srgbClr val="7030A0"/>
                </a:solidFill>
              </a:rPr>
              <a:t>In the purple highlight, we can see the line chart by year based on time series, but we have only one year, due to this, we have only one data point, but if we put more years, the line will be drawn between those years. This chart is based on the four participation metrics</a:t>
            </a:r>
            <a:r>
              <a:rPr lang="en-US" sz="1400" dirty="0" smtClean="0">
                <a:solidFill>
                  <a:srgbClr val="7030A0"/>
                </a:solidFill>
              </a:rPr>
              <a:t>.</a:t>
            </a:r>
          </a:p>
          <a:p>
            <a:pPr marL="285750" indent="-285750">
              <a:buFont typeface="Arial" panose="020B0604020202020204" pitchFamily="34" charset="0"/>
              <a:buChar char="•"/>
            </a:pPr>
            <a:endParaRPr lang="pt-BR" sz="1400" dirty="0">
              <a:solidFill>
                <a:srgbClr val="7030A0"/>
              </a:solidFill>
            </a:endParaRPr>
          </a:p>
        </p:txBody>
      </p:sp>
    </p:spTree>
    <p:extLst>
      <p:ext uri="{BB962C8B-B14F-4D97-AF65-F5344CB8AC3E}">
        <p14:creationId xmlns:p14="http://schemas.microsoft.com/office/powerpoint/2010/main" val="175855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2455815" y="1087652"/>
            <a:ext cx="9483635" cy="637381"/>
          </a:xfrm>
        </p:spPr>
        <p:txBody>
          <a:bodyPr>
            <a:normAutofit/>
          </a:bodyPr>
          <a:lstStyle/>
          <a:p>
            <a:r>
              <a:rPr lang="en-US" sz="1400" dirty="0">
                <a:solidFill>
                  <a:srgbClr val="00B0F0"/>
                </a:solidFill>
              </a:rPr>
              <a:t>When the button highlighted in blue is clicked, you will have access to another view of the year, but by value</a:t>
            </a:r>
            <a:r>
              <a:rPr lang="en-US" sz="1400" dirty="0" smtClean="0">
                <a:solidFill>
                  <a:srgbClr val="00B0F0"/>
                </a:solidFill>
              </a:rPr>
              <a:t>.</a:t>
            </a:r>
          </a:p>
          <a:p>
            <a:r>
              <a:rPr lang="en-US" sz="1400" dirty="0" smtClean="0"/>
              <a:t>This view bellow , based in Absolute Values</a:t>
            </a:r>
            <a:endParaRPr lang="pt-BR" sz="1400" dirty="0"/>
          </a:p>
        </p:txBody>
      </p:sp>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 Sales Cube Analysis Report – Absolute Values - YEAR </a:t>
            </a:r>
            <a:endParaRPr lang="pt-BR" sz="3600" b="1" dirty="0"/>
          </a:p>
        </p:txBody>
      </p:sp>
      <p:pic>
        <p:nvPicPr>
          <p:cNvPr id="5" name="Imagem 4"/>
          <p:cNvPicPr>
            <a:picLocks noChangeAspect="1"/>
          </p:cNvPicPr>
          <p:nvPr/>
        </p:nvPicPr>
        <p:blipFill>
          <a:blip r:embed="rId2"/>
          <a:stretch>
            <a:fillRect/>
          </a:stretch>
        </p:blipFill>
        <p:spPr>
          <a:xfrm>
            <a:off x="189045" y="1087652"/>
            <a:ext cx="2066925" cy="981075"/>
          </a:xfrm>
          <a:prstGeom prst="rect">
            <a:avLst/>
          </a:prstGeom>
        </p:spPr>
      </p:pic>
      <p:sp>
        <p:nvSpPr>
          <p:cNvPr id="6" name="Retângulo 5"/>
          <p:cNvSpPr/>
          <p:nvPr/>
        </p:nvSpPr>
        <p:spPr>
          <a:xfrm>
            <a:off x="84542" y="610643"/>
            <a:ext cx="3216843" cy="369332"/>
          </a:xfrm>
          <a:prstGeom prst="rect">
            <a:avLst/>
          </a:prstGeom>
        </p:spPr>
        <p:txBody>
          <a:bodyPr wrap="none">
            <a:spAutoFit/>
          </a:bodyPr>
          <a:lstStyle/>
          <a:p>
            <a:r>
              <a:rPr lang="en-US" dirty="0"/>
              <a:t>This is an annual view </a:t>
            </a:r>
            <a:r>
              <a:rPr lang="en-US" dirty="0" smtClean="0"/>
              <a:t>by Values </a:t>
            </a:r>
            <a:endParaRPr lang="pt-BR" dirty="0"/>
          </a:p>
        </p:txBody>
      </p:sp>
      <p:sp>
        <p:nvSpPr>
          <p:cNvPr id="10" name="Espaço Reservado para Conteúdo 2"/>
          <p:cNvSpPr txBox="1">
            <a:spLocks/>
          </p:cNvSpPr>
          <p:nvPr/>
        </p:nvSpPr>
        <p:spPr>
          <a:xfrm>
            <a:off x="8055429" y="2299063"/>
            <a:ext cx="4040777" cy="35269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00B050"/>
                </a:solidFill>
              </a:rPr>
              <a:t>Clicking the button highlighted in green will return to the previous view based on market share</a:t>
            </a:r>
            <a:r>
              <a:rPr lang="en-US" sz="1400" dirty="0" smtClean="0">
                <a:solidFill>
                  <a:srgbClr val="00B050"/>
                </a:solidFill>
              </a:rPr>
              <a:t>.</a:t>
            </a:r>
          </a:p>
          <a:p>
            <a:r>
              <a:rPr lang="en-US" sz="1400" dirty="0">
                <a:solidFill>
                  <a:srgbClr val="7030A0"/>
                </a:solidFill>
              </a:rPr>
              <a:t>In brown we have two line graphs based on time series, the first based on the sum of the Total Value and Total Discount metrics and the second graph based on Total Quantity and Customer Count. As the scale is very different, in the first one there are high values ​​and in the second one there are low values, to visualize these two pieces of information they have to be separated into two distinct graphs, if we put all the metrics together in the same graph the low values ​​will not appear in the graph.</a:t>
            </a:r>
            <a:endParaRPr lang="pt-BR" sz="1400" dirty="0">
              <a:solidFill>
                <a:srgbClr val="7030A0"/>
              </a:solidFill>
            </a:endParaRPr>
          </a:p>
        </p:txBody>
      </p:sp>
      <p:pic>
        <p:nvPicPr>
          <p:cNvPr id="11" name="Imagem 10"/>
          <p:cNvPicPr>
            <a:picLocks noChangeAspect="1"/>
          </p:cNvPicPr>
          <p:nvPr/>
        </p:nvPicPr>
        <p:blipFill>
          <a:blip r:embed="rId3"/>
          <a:stretch>
            <a:fillRect/>
          </a:stretch>
        </p:blipFill>
        <p:spPr>
          <a:xfrm>
            <a:off x="189045" y="2299063"/>
            <a:ext cx="7709629" cy="4441371"/>
          </a:xfrm>
          <a:prstGeom prst="rect">
            <a:avLst/>
          </a:prstGeom>
        </p:spPr>
      </p:pic>
    </p:spTree>
    <p:extLst>
      <p:ext uri="{BB962C8B-B14F-4D97-AF65-F5344CB8AC3E}">
        <p14:creationId xmlns:p14="http://schemas.microsoft.com/office/powerpoint/2010/main" val="3004769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604070" y="1660484"/>
            <a:ext cx="3411582" cy="4680766"/>
          </a:xfrm>
        </p:spPr>
        <p:txBody>
          <a:bodyPr>
            <a:normAutofit/>
          </a:bodyPr>
          <a:lstStyle/>
          <a:p>
            <a:r>
              <a:rPr lang="en-US" sz="1400" dirty="0">
                <a:solidFill>
                  <a:schemeClr val="accent2"/>
                </a:solidFill>
              </a:rPr>
              <a:t>In the orange highlight we can see that the currently selected icon is the Monthly </a:t>
            </a:r>
            <a:r>
              <a:rPr lang="en-US" sz="1400" dirty="0" smtClean="0">
                <a:solidFill>
                  <a:schemeClr val="accent2"/>
                </a:solidFill>
              </a:rPr>
              <a:t>View.</a:t>
            </a:r>
          </a:p>
          <a:p>
            <a:r>
              <a:rPr lang="en-US" sz="1400" dirty="0">
                <a:solidFill>
                  <a:srgbClr val="00B050"/>
                </a:solidFill>
              </a:rPr>
              <a:t>In the green highlight we can see the filters by Month and Year</a:t>
            </a:r>
            <a:r>
              <a:rPr lang="en-US" sz="1400" dirty="0" smtClean="0">
                <a:solidFill>
                  <a:srgbClr val="00B050"/>
                </a:solidFill>
              </a:rPr>
              <a:t>.</a:t>
            </a:r>
          </a:p>
          <a:p>
            <a:r>
              <a:rPr lang="en-US" sz="1400" dirty="0" smtClean="0">
                <a:solidFill>
                  <a:srgbClr val="00B0F0"/>
                </a:solidFill>
              </a:rPr>
              <a:t>In </a:t>
            </a:r>
            <a:r>
              <a:rPr lang="en-US" sz="1400" dirty="0">
                <a:solidFill>
                  <a:srgbClr val="00B0F0"/>
                </a:solidFill>
              </a:rPr>
              <a:t>the blue highlight we can see the button that takes us to the view of absolute </a:t>
            </a:r>
            <a:r>
              <a:rPr lang="en-US" sz="1400" dirty="0" smtClean="0">
                <a:solidFill>
                  <a:srgbClr val="00B0F0"/>
                </a:solidFill>
              </a:rPr>
              <a:t>values </a:t>
            </a:r>
            <a:r>
              <a:rPr lang="en-US" sz="1400" dirty="0">
                <a:solidFill>
                  <a:srgbClr val="00B0F0"/>
                </a:solidFill>
              </a:rPr>
              <a:t>​​per </a:t>
            </a:r>
            <a:r>
              <a:rPr lang="en-US" sz="1400" dirty="0" smtClean="0">
                <a:solidFill>
                  <a:srgbClr val="00B0F0"/>
                </a:solidFill>
              </a:rPr>
              <a:t>Month.</a:t>
            </a:r>
          </a:p>
          <a:p>
            <a:r>
              <a:rPr lang="en-US" sz="1400" dirty="0">
                <a:solidFill>
                  <a:srgbClr val="7030A0"/>
                </a:solidFill>
              </a:rPr>
              <a:t>This graph shown  the </a:t>
            </a:r>
            <a:r>
              <a:rPr lang="en-US" sz="1400" dirty="0" smtClean="0">
                <a:solidFill>
                  <a:srgbClr val="7030A0"/>
                </a:solidFill>
              </a:rPr>
              <a:t>Month </a:t>
            </a:r>
            <a:r>
              <a:rPr lang="en-US" sz="1400" dirty="0">
                <a:solidFill>
                  <a:srgbClr val="7030A0"/>
                </a:solidFill>
              </a:rPr>
              <a:t>view by market share based on the metrics  of market share count by customer, market share quantity, total market share value, and market share discount.</a:t>
            </a:r>
            <a:endParaRPr lang="en-US" sz="1400" dirty="0" smtClean="0">
              <a:solidFill>
                <a:srgbClr val="7030A0"/>
              </a:solidFill>
            </a:endParaRPr>
          </a:p>
          <a:p>
            <a:endParaRPr lang="pt-BR" sz="1400" dirty="0">
              <a:solidFill>
                <a:srgbClr val="00B0F0"/>
              </a:solidFill>
            </a:endParaRPr>
          </a:p>
        </p:txBody>
      </p:sp>
      <p:pic>
        <p:nvPicPr>
          <p:cNvPr id="4" name="Imagem 3"/>
          <p:cNvPicPr>
            <a:picLocks noChangeAspect="1"/>
          </p:cNvPicPr>
          <p:nvPr/>
        </p:nvPicPr>
        <p:blipFill>
          <a:blip r:embed="rId2"/>
          <a:stretch>
            <a:fillRect/>
          </a:stretch>
        </p:blipFill>
        <p:spPr>
          <a:xfrm>
            <a:off x="0" y="1660485"/>
            <a:ext cx="8493198" cy="5197515"/>
          </a:xfrm>
          <a:prstGeom prst="rect">
            <a:avLst/>
          </a:prstGeom>
        </p:spPr>
      </p:pic>
      <p:sp>
        <p:nvSpPr>
          <p:cNvPr id="5"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 Sales Cube Analysis Report - Market Share  - MONTH</a:t>
            </a:r>
            <a:endParaRPr lang="pt-BR" sz="3600" b="1" dirty="0"/>
          </a:p>
        </p:txBody>
      </p:sp>
      <p:sp>
        <p:nvSpPr>
          <p:cNvPr id="6" name="Retângulo 5"/>
          <p:cNvSpPr/>
          <p:nvPr/>
        </p:nvSpPr>
        <p:spPr>
          <a:xfrm>
            <a:off x="0" y="812398"/>
            <a:ext cx="12305211" cy="369332"/>
          </a:xfrm>
          <a:prstGeom prst="rect">
            <a:avLst/>
          </a:prstGeom>
        </p:spPr>
        <p:txBody>
          <a:bodyPr wrap="square">
            <a:spAutoFit/>
          </a:bodyPr>
          <a:lstStyle/>
          <a:p>
            <a:r>
              <a:rPr lang="pt-BR" dirty="0" err="1"/>
              <a:t>This</a:t>
            </a:r>
            <a:r>
              <a:rPr lang="pt-BR" dirty="0"/>
              <a:t> </a:t>
            </a:r>
            <a:r>
              <a:rPr lang="pt-BR" dirty="0" err="1"/>
              <a:t>report</a:t>
            </a:r>
            <a:r>
              <a:rPr lang="pt-BR" dirty="0"/>
              <a:t> </a:t>
            </a:r>
            <a:r>
              <a:rPr lang="pt-BR" dirty="0" err="1"/>
              <a:t>follow</a:t>
            </a:r>
            <a:r>
              <a:rPr lang="pt-BR" dirty="0"/>
              <a:t> </a:t>
            </a:r>
            <a:r>
              <a:rPr lang="pt-BR" dirty="0" err="1"/>
              <a:t>the</a:t>
            </a:r>
            <a:r>
              <a:rPr lang="pt-BR" dirty="0"/>
              <a:t> </a:t>
            </a:r>
            <a:r>
              <a:rPr lang="pt-BR" dirty="0" err="1"/>
              <a:t>same</a:t>
            </a:r>
            <a:r>
              <a:rPr lang="pt-BR" dirty="0"/>
              <a:t> </a:t>
            </a:r>
            <a:r>
              <a:rPr lang="pt-BR" dirty="0" err="1"/>
              <a:t>structure</a:t>
            </a:r>
            <a:r>
              <a:rPr lang="pt-BR" dirty="0"/>
              <a:t> </a:t>
            </a:r>
            <a:r>
              <a:rPr lang="pt-BR" dirty="0" err="1"/>
              <a:t>the</a:t>
            </a:r>
            <a:r>
              <a:rPr lang="pt-BR" dirty="0"/>
              <a:t> </a:t>
            </a:r>
            <a:r>
              <a:rPr lang="pt-BR" dirty="0" err="1"/>
              <a:t>report</a:t>
            </a:r>
            <a:r>
              <a:rPr lang="pt-BR" dirty="0"/>
              <a:t> </a:t>
            </a:r>
            <a:r>
              <a:rPr lang="pt-BR" dirty="0" err="1"/>
              <a:t>year</a:t>
            </a:r>
            <a:r>
              <a:rPr lang="pt-BR" dirty="0"/>
              <a:t> , </a:t>
            </a:r>
            <a:r>
              <a:rPr lang="pt-BR" dirty="0" err="1"/>
              <a:t>with</a:t>
            </a:r>
            <a:r>
              <a:rPr lang="pt-BR" dirty="0"/>
              <a:t> </a:t>
            </a:r>
            <a:r>
              <a:rPr lang="pt-BR" dirty="0" err="1"/>
              <a:t>only</a:t>
            </a:r>
            <a:r>
              <a:rPr lang="pt-BR" dirty="0"/>
              <a:t> </a:t>
            </a:r>
            <a:r>
              <a:rPr lang="pt-BR" dirty="0" err="1"/>
              <a:t>one</a:t>
            </a:r>
            <a:r>
              <a:rPr lang="pt-BR" dirty="0"/>
              <a:t> </a:t>
            </a:r>
            <a:r>
              <a:rPr lang="pt-BR" dirty="0" err="1"/>
              <a:t>difference</a:t>
            </a:r>
            <a:r>
              <a:rPr lang="pt-BR" dirty="0"/>
              <a:t> </a:t>
            </a:r>
            <a:r>
              <a:rPr lang="pt-BR" dirty="0" err="1"/>
              <a:t>is</a:t>
            </a:r>
            <a:r>
              <a:rPr lang="pt-BR" dirty="0"/>
              <a:t> open per </a:t>
            </a:r>
            <a:r>
              <a:rPr lang="pt-BR" b="1" dirty="0" err="1" smtClean="0"/>
              <a:t>Month</a:t>
            </a:r>
            <a:r>
              <a:rPr lang="pt-BR" dirty="0" smtClean="0"/>
              <a:t> </a:t>
            </a:r>
            <a:r>
              <a:rPr lang="pt-BR" dirty="0" err="1"/>
              <a:t>instead</a:t>
            </a:r>
            <a:r>
              <a:rPr lang="pt-BR" dirty="0"/>
              <a:t> </a:t>
            </a:r>
            <a:r>
              <a:rPr lang="pt-BR" dirty="0" err="1"/>
              <a:t>by</a:t>
            </a:r>
            <a:r>
              <a:rPr lang="pt-BR" dirty="0"/>
              <a:t> </a:t>
            </a:r>
            <a:r>
              <a:rPr lang="pt-BR" dirty="0" err="1"/>
              <a:t>year</a:t>
            </a:r>
            <a:r>
              <a:rPr lang="pt-BR" dirty="0"/>
              <a:t>.</a:t>
            </a:r>
          </a:p>
        </p:txBody>
      </p:sp>
    </p:spTree>
    <p:extLst>
      <p:ext uri="{BB962C8B-B14F-4D97-AF65-F5344CB8AC3E}">
        <p14:creationId xmlns:p14="http://schemas.microsoft.com/office/powerpoint/2010/main" val="17361195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 Sales Cube Analysis Report – Absolute Values - MONTH </a:t>
            </a:r>
            <a:endParaRPr lang="pt-BR" sz="3600" b="1" dirty="0"/>
          </a:p>
        </p:txBody>
      </p:sp>
      <p:sp>
        <p:nvSpPr>
          <p:cNvPr id="6" name="Espaço Reservado para Conteúdo 5"/>
          <p:cNvSpPr>
            <a:spLocks noGrp="1"/>
          </p:cNvSpPr>
          <p:nvPr>
            <p:ph idx="1"/>
          </p:nvPr>
        </p:nvSpPr>
        <p:spPr>
          <a:xfrm>
            <a:off x="9428949" y="1383485"/>
            <a:ext cx="2675965" cy="4577761"/>
          </a:xfrm>
        </p:spPr>
        <p:txBody>
          <a:bodyPr>
            <a:normAutofit/>
          </a:bodyPr>
          <a:lstStyle/>
          <a:p>
            <a:r>
              <a:rPr lang="en-US" sz="1400" dirty="0">
                <a:solidFill>
                  <a:srgbClr val="00B050"/>
                </a:solidFill>
              </a:rPr>
              <a:t>In green highlight we can see the button that takes us back to the </a:t>
            </a:r>
            <a:r>
              <a:rPr lang="en-US" sz="1400" dirty="0" smtClean="0">
                <a:solidFill>
                  <a:srgbClr val="00B050"/>
                </a:solidFill>
              </a:rPr>
              <a:t>Monthly </a:t>
            </a:r>
            <a:r>
              <a:rPr lang="en-US" sz="1400" dirty="0">
                <a:solidFill>
                  <a:srgbClr val="00B050"/>
                </a:solidFill>
              </a:rPr>
              <a:t>view by </a:t>
            </a:r>
            <a:r>
              <a:rPr lang="en-US" sz="1400" dirty="0" smtClean="0">
                <a:solidFill>
                  <a:srgbClr val="00B050"/>
                </a:solidFill>
              </a:rPr>
              <a:t>market share.</a:t>
            </a:r>
          </a:p>
          <a:p>
            <a:r>
              <a:rPr lang="en-US" sz="1400" dirty="0">
                <a:solidFill>
                  <a:srgbClr val="7030A0"/>
                </a:solidFill>
              </a:rPr>
              <a:t>In purple highlight, we have a visualization similar to the absolute value visualization by year, with only one single difference, it is opened by </a:t>
            </a:r>
            <a:r>
              <a:rPr lang="en-US" sz="1400" dirty="0" smtClean="0">
                <a:solidFill>
                  <a:srgbClr val="7030A0"/>
                </a:solidFill>
              </a:rPr>
              <a:t>Month </a:t>
            </a:r>
            <a:r>
              <a:rPr lang="en-US" sz="1400" dirty="0">
                <a:solidFill>
                  <a:srgbClr val="7030A0"/>
                </a:solidFill>
              </a:rPr>
              <a:t>instead of year.</a:t>
            </a:r>
            <a:endParaRPr lang="pt-BR" sz="1400" dirty="0">
              <a:solidFill>
                <a:srgbClr val="7030A0"/>
              </a:solidFill>
            </a:endParaRPr>
          </a:p>
        </p:txBody>
      </p:sp>
      <p:sp>
        <p:nvSpPr>
          <p:cNvPr id="9" name="Retângulo 8"/>
          <p:cNvSpPr/>
          <p:nvPr/>
        </p:nvSpPr>
        <p:spPr>
          <a:xfrm>
            <a:off x="0" y="812398"/>
            <a:ext cx="11869783" cy="369332"/>
          </a:xfrm>
          <a:prstGeom prst="rect">
            <a:avLst/>
          </a:prstGeom>
        </p:spPr>
        <p:txBody>
          <a:bodyPr wrap="square">
            <a:spAutoFit/>
          </a:bodyPr>
          <a:lstStyle/>
          <a:p>
            <a:r>
              <a:rPr lang="pt-BR" dirty="0" err="1"/>
              <a:t>This</a:t>
            </a:r>
            <a:r>
              <a:rPr lang="pt-BR" dirty="0"/>
              <a:t> </a:t>
            </a:r>
            <a:r>
              <a:rPr lang="pt-BR" dirty="0" err="1"/>
              <a:t>report</a:t>
            </a:r>
            <a:r>
              <a:rPr lang="pt-BR" dirty="0"/>
              <a:t> </a:t>
            </a:r>
            <a:r>
              <a:rPr lang="pt-BR" dirty="0" err="1"/>
              <a:t>follow</a:t>
            </a:r>
            <a:r>
              <a:rPr lang="pt-BR" dirty="0"/>
              <a:t> </a:t>
            </a:r>
            <a:r>
              <a:rPr lang="pt-BR" dirty="0" err="1"/>
              <a:t>the</a:t>
            </a:r>
            <a:r>
              <a:rPr lang="pt-BR" dirty="0"/>
              <a:t> </a:t>
            </a:r>
            <a:r>
              <a:rPr lang="pt-BR" dirty="0" err="1"/>
              <a:t>same</a:t>
            </a:r>
            <a:r>
              <a:rPr lang="pt-BR" dirty="0"/>
              <a:t> </a:t>
            </a:r>
            <a:r>
              <a:rPr lang="pt-BR" dirty="0" err="1"/>
              <a:t>structure</a:t>
            </a:r>
            <a:r>
              <a:rPr lang="pt-BR" dirty="0"/>
              <a:t> </a:t>
            </a:r>
            <a:r>
              <a:rPr lang="pt-BR" dirty="0" err="1"/>
              <a:t>the</a:t>
            </a:r>
            <a:r>
              <a:rPr lang="pt-BR" dirty="0"/>
              <a:t> </a:t>
            </a:r>
            <a:r>
              <a:rPr lang="pt-BR" dirty="0" err="1"/>
              <a:t>report</a:t>
            </a:r>
            <a:r>
              <a:rPr lang="pt-BR" dirty="0"/>
              <a:t> </a:t>
            </a:r>
            <a:r>
              <a:rPr lang="pt-BR" dirty="0" err="1"/>
              <a:t>year</a:t>
            </a:r>
            <a:r>
              <a:rPr lang="pt-BR" dirty="0"/>
              <a:t> , </a:t>
            </a:r>
            <a:r>
              <a:rPr lang="pt-BR" dirty="0" err="1"/>
              <a:t>with</a:t>
            </a:r>
            <a:r>
              <a:rPr lang="pt-BR" dirty="0"/>
              <a:t> </a:t>
            </a:r>
            <a:r>
              <a:rPr lang="pt-BR" dirty="0" err="1"/>
              <a:t>only</a:t>
            </a:r>
            <a:r>
              <a:rPr lang="pt-BR" dirty="0"/>
              <a:t> </a:t>
            </a:r>
            <a:r>
              <a:rPr lang="pt-BR" dirty="0" err="1"/>
              <a:t>one</a:t>
            </a:r>
            <a:r>
              <a:rPr lang="pt-BR" dirty="0"/>
              <a:t> </a:t>
            </a:r>
            <a:r>
              <a:rPr lang="pt-BR" dirty="0" err="1"/>
              <a:t>difference</a:t>
            </a:r>
            <a:r>
              <a:rPr lang="pt-BR" dirty="0"/>
              <a:t> </a:t>
            </a:r>
            <a:r>
              <a:rPr lang="pt-BR" dirty="0" err="1"/>
              <a:t>is</a:t>
            </a:r>
            <a:r>
              <a:rPr lang="pt-BR" dirty="0"/>
              <a:t> open per </a:t>
            </a:r>
            <a:r>
              <a:rPr lang="pt-BR" b="1" dirty="0" err="1" smtClean="0"/>
              <a:t>Month</a:t>
            </a:r>
            <a:r>
              <a:rPr lang="pt-BR" b="1" dirty="0" smtClean="0"/>
              <a:t> </a:t>
            </a:r>
            <a:r>
              <a:rPr lang="pt-BR" dirty="0" err="1"/>
              <a:t>instead</a:t>
            </a:r>
            <a:r>
              <a:rPr lang="pt-BR" dirty="0"/>
              <a:t> </a:t>
            </a:r>
            <a:r>
              <a:rPr lang="pt-BR" dirty="0" err="1"/>
              <a:t>by</a:t>
            </a:r>
            <a:r>
              <a:rPr lang="pt-BR" dirty="0"/>
              <a:t> </a:t>
            </a:r>
            <a:r>
              <a:rPr lang="pt-BR" dirty="0" err="1"/>
              <a:t>year</a:t>
            </a:r>
            <a:r>
              <a:rPr lang="pt-BR" dirty="0"/>
              <a:t>.</a:t>
            </a:r>
          </a:p>
        </p:txBody>
      </p:sp>
      <p:pic>
        <p:nvPicPr>
          <p:cNvPr id="10" name="Imagem 9"/>
          <p:cNvPicPr>
            <a:picLocks noChangeAspect="1"/>
          </p:cNvPicPr>
          <p:nvPr/>
        </p:nvPicPr>
        <p:blipFill>
          <a:blip r:embed="rId2"/>
          <a:stretch>
            <a:fillRect/>
          </a:stretch>
        </p:blipFill>
        <p:spPr>
          <a:xfrm>
            <a:off x="0" y="1383485"/>
            <a:ext cx="9280904" cy="5226321"/>
          </a:xfrm>
          <a:prstGeom prst="rect">
            <a:avLst/>
          </a:prstGeom>
        </p:spPr>
      </p:pic>
    </p:spTree>
    <p:extLst>
      <p:ext uri="{BB962C8B-B14F-4D97-AF65-F5344CB8AC3E}">
        <p14:creationId xmlns:p14="http://schemas.microsoft.com/office/powerpoint/2010/main" val="2372028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966858" y="1074927"/>
            <a:ext cx="5007427" cy="3307170"/>
          </a:xfrm>
        </p:spPr>
        <p:txBody>
          <a:bodyPr>
            <a:normAutofit/>
          </a:bodyPr>
          <a:lstStyle/>
          <a:p>
            <a:r>
              <a:rPr lang="en-US" sz="1400" dirty="0">
                <a:solidFill>
                  <a:srgbClr val="00B050"/>
                </a:solidFill>
              </a:rPr>
              <a:t>In the </a:t>
            </a:r>
            <a:r>
              <a:rPr lang="en-US" sz="1400" dirty="0" smtClean="0">
                <a:solidFill>
                  <a:srgbClr val="00B050"/>
                </a:solidFill>
              </a:rPr>
              <a:t>green </a:t>
            </a:r>
            <a:r>
              <a:rPr lang="en-US" sz="1400" dirty="0">
                <a:solidFill>
                  <a:srgbClr val="00B050"/>
                </a:solidFill>
              </a:rPr>
              <a:t>highlight we can see that the currently selected icon is the </a:t>
            </a:r>
            <a:r>
              <a:rPr lang="en-US" sz="1400" dirty="0" smtClean="0">
                <a:solidFill>
                  <a:srgbClr val="00B050"/>
                </a:solidFill>
              </a:rPr>
              <a:t>Quarter View</a:t>
            </a:r>
            <a:r>
              <a:rPr lang="en-US" sz="1400" dirty="0">
                <a:solidFill>
                  <a:srgbClr val="00B050"/>
                </a:solidFill>
              </a:rPr>
              <a:t>.</a:t>
            </a:r>
          </a:p>
          <a:p>
            <a:r>
              <a:rPr lang="en-US" sz="1400" dirty="0">
                <a:solidFill>
                  <a:schemeClr val="accent2"/>
                </a:solidFill>
              </a:rPr>
              <a:t>In </a:t>
            </a:r>
            <a:r>
              <a:rPr lang="en-US" sz="1400" dirty="0" smtClean="0">
                <a:solidFill>
                  <a:schemeClr val="accent2"/>
                </a:solidFill>
              </a:rPr>
              <a:t>the orange  highlight </a:t>
            </a:r>
            <a:r>
              <a:rPr lang="en-US" sz="1400" dirty="0">
                <a:solidFill>
                  <a:schemeClr val="accent2"/>
                </a:solidFill>
              </a:rPr>
              <a:t>we can see the filters by </a:t>
            </a:r>
            <a:r>
              <a:rPr lang="en-US" sz="1400" dirty="0" smtClean="0">
                <a:solidFill>
                  <a:schemeClr val="accent2"/>
                </a:solidFill>
              </a:rPr>
              <a:t>Quarter </a:t>
            </a:r>
            <a:r>
              <a:rPr lang="en-US" sz="1400" dirty="0">
                <a:solidFill>
                  <a:schemeClr val="accent2"/>
                </a:solidFill>
              </a:rPr>
              <a:t>and Year</a:t>
            </a:r>
            <a:r>
              <a:rPr lang="en-US" sz="1400" dirty="0" smtClean="0">
                <a:solidFill>
                  <a:schemeClr val="accent2"/>
                </a:solidFill>
              </a:rPr>
              <a:t>.</a:t>
            </a:r>
          </a:p>
          <a:p>
            <a:r>
              <a:rPr lang="en-US" sz="1400" dirty="0" smtClean="0">
                <a:solidFill>
                  <a:srgbClr val="00B0F0"/>
                </a:solidFill>
              </a:rPr>
              <a:t>In </a:t>
            </a:r>
            <a:r>
              <a:rPr lang="en-US" sz="1400" dirty="0">
                <a:solidFill>
                  <a:srgbClr val="00B0F0"/>
                </a:solidFill>
              </a:rPr>
              <a:t>the blue highlight we can see the button that takes us to the view of absolute values ​​per </a:t>
            </a:r>
            <a:r>
              <a:rPr lang="en-US" sz="1400" dirty="0" smtClean="0">
                <a:solidFill>
                  <a:srgbClr val="00B0F0"/>
                </a:solidFill>
              </a:rPr>
              <a:t>Quarter.</a:t>
            </a:r>
            <a:endParaRPr lang="en-US" sz="1400" dirty="0">
              <a:solidFill>
                <a:srgbClr val="00B0F0"/>
              </a:solidFill>
            </a:endParaRPr>
          </a:p>
          <a:p>
            <a:r>
              <a:rPr lang="en-US" sz="1400" dirty="0">
                <a:solidFill>
                  <a:srgbClr val="7030A0"/>
                </a:solidFill>
              </a:rPr>
              <a:t>This graph shown  the </a:t>
            </a:r>
            <a:r>
              <a:rPr lang="en-US" sz="1400" dirty="0" smtClean="0">
                <a:solidFill>
                  <a:srgbClr val="7030A0"/>
                </a:solidFill>
              </a:rPr>
              <a:t>Quarter </a:t>
            </a:r>
            <a:r>
              <a:rPr lang="en-US" sz="1400" dirty="0">
                <a:solidFill>
                  <a:srgbClr val="7030A0"/>
                </a:solidFill>
              </a:rPr>
              <a:t>view by market share based on the metrics  of market share count by customer, market share quantity, total market share value, and market share discount.</a:t>
            </a:r>
          </a:p>
          <a:p>
            <a:endParaRPr lang="pt-BR" dirty="0"/>
          </a:p>
        </p:txBody>
      </p:sp>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 Sales Cube Analysis Report - Market Share  - QUARTER</a:t>
            </a:r>
            <a:endParaRPr lang="pt-BR" sz="3600" b="1" dirty="0"/>
          </a:p>
        </p:txBody>
      </p:sp>
      <p:sp>
        <p:nvSpPr>
          <p:cNvPr id="5" name="Retângulo 4"/>
          <p:cNvSpPr/>
          <p:nvPr/>
        </p:nvSpPr>
        <p:spPr>
          <a:xfrm>
            <a:off x="60961" y="610643"/>
            <a:ext cx="11547566" cy="369332"/>
          </a:xfrm>
          <a:prstGeom prst="rect">
            <a:avLst/>
          </a:prstGeom>
        </p:spPr>
        <p:txBody>
          <a:bodyPr wrap="square">
            <a:spAutoFit/>
          </a:bodyPr>
          <a:lstStyle/>
          <a:p>
            <a:r>
              <a:rPr lang="pt-BR" dirty="0" err="1"/>
              <a:t>This</a:t>
            </a:r>
            <a:r>
              <a:rPr lang="pt-BR" dirty="0"/>
              <a:t> </a:t>
            </a:r>
            <a:r>
              <a:rPr lang="pt-BR" dirty="0" err="1"/>
              <a:t>report</a:t>
            </a:r>
            <a:r>
              <a:rPr lang="pt-BR" dirty="0"/>
              <a:t> </a:t>
            </a:r>
            <a:r>
              <a:rPr lang="pt-BR" dirty="0" err="1"/>
              <a:t>follow</a:t>
            </a:r>
            <a:r>
              <a:rPr lang="pt-BR" dirty="0"/>
              <a:t> </a:t>
            </a:r>
            <a:r>
              <a:rPr lang="pt-BR" dirty="0" err="1"/>
              <a:t>the</a:t>
            </a:r>
            <a:r>
              <a:rPr lang="pt-BR" dirty="0"/>
              <a:t> </a:t>
            </a:r>
            <a:r>
              <a:rPr lang="pt-BR" dirty="0" err="1"/>
              <a:t>same</a:t>
            </a:r>
            <a:r>
              <a:rPr lang="pt-BR" dirty="0"/>
              <a:t> </a:t>
            </a:r>
            <a:r>
              <a:rPr lang="pt-BR" dirty="0" err="1"/>
              <a:t>structure</a:t>
            </a:r>
            <a:r>
              <a:rPr lang="pt-BR" dirty="0"/>
              <a:t> </a:t>
            </a:r>
            <a:r>
              <a:rPr lang="pt-BR" dirty="0" err="1"/>
              <a:t>the</a:t>
            </a:r>
            <a:r>
              <a:rPr lang="pt-BR" dirty="0"/>
              <a:t> </a:t>
            </a:r>
            <a:r>
              <a:rPr lang="pt-BR" dirty="0" err="1"/>
              <a:t>report</a:t>
            </a:r>
            <a:r>
              <a:rPr lang="pt-BR" dirty="0"/>
              <a:t> </a:t>
            </a:r>
            <a:r>
              <a:rPr lang="pt-BR" dirty="0" err="1"/>
              <a:t>year</a:t>
            </a:r>
            <a:r>
              <a:rPr lang="pt-BR" dirty="0"/>
              <a:t> , </a:t>
            </a:r>
            <a:r>
              <a:rPr lang="pt-BR" dirty="0" err="1"/>
              <a:t>with</a:t>
            </a:r>
            <a:r>
              <a:rPr lang="pt-BR" dirty="0"/>
              <a:t> </a:t>
            </a:r>
            <a:r>
              <a:rPr lang="pt-BR" dirty="0" err="1"/>
              <a:t>only</a:t>
            </a:r>
            <a:r>
              <a:rPr lang="pt-BR" dirty="0"/>
              <a:t> </a:t>
            </a:r>
            <a:r>
              <a:rPr lang="pt-BR" dirty="0" err="1"/>
              <a:t>one</a:t>
            </a:r>
            <a:r>
              <a:rPr lang="pt-BR" dirty="0"/>
              <a:t> </a:t>
            </a:r>
            <a:r>
              <a:rPr lang="pt-BR" dirty="0" err="1"/>
              <a:t>difference</a:t>
            </a:r>
            <a:r>
              <a:rPr lang="pt-BR" dirty="0"/>
              <a:t> </a:t>
            </a:r>
            <a:r>
              <a:rPr lang="pt-BR" dirty="0" err="1"/>
              <a:t>is</a:t>
            </a:r>
            <a:r>
              <a:rPr lang="pt-BR" dirty="0"/>
              <a:t> open per </a:t>
            </a:r>
            <a:r>
              <a:rPr lang="pt-BR" b="1" dirty="0" err="1" smtClean="0"/>
              <a:t>Quarter</a:t>
            </a:r>
            <a:r>
              <a:rPr lang="pt-BR" dirty="0" smtClean="0"/>
              <a:t> </a:t>
            </a:r>
            <a:r>
              <a:rPr lang="pt-BR" dirty="0" err="1" smtClean="0"/>
              <a:t>instead</a:t>
            </a:r>
            <a:r>
              <a:rPr lang="pt-BR" dirty="0" smtClean="0"/>
              <a:t> </a:t>
            </a:r>
            <a:r>
              <a:rPr lang="pt-BR" dirty="0" err="1"/>
              <a:t>by</a:t>
            </a:r>
            <a:r>
              <a:rPr lang="pt-BR" dirty="0"/>
              <a:t> </a:t>
            </a:r>
            <a:r>
              <a:rPr lang="pt-BR" dirty="0" err="1"/>
              <a:t>year</a:t>
            </a:r>
            <a:r>
              <a:rPr lang="pt-BR" dirty="0"/>
              <a:t>.</a:t>
            </a:r>
          </a:p>
        </p:txBody>
      </p:sp>
      <p:pic>
        <p:nvPicPr>
          <p:cNvPr id="7" name="Imagem 6"/>
          <p:cNvPicPr>
            <a:picLocks noChangeAspect="1"/>
          </p:cNvPicPr>
          <p:nvPr/>
        </p:nvPicPr>
        <p:blipFill>
          <a:blip r:embed="rId2"/>
          <a:stretch>
            <a:fillRect/>
          </a:stretch>
        </p:blipFill>
        <p:spPr>
          <a:xfrm>
            <a:off x="60960" y="1074927"/>
            <a:ext cx="6618515" cy="5696589"/>
          </a:xfrm>
          <a:prstGeom prst="rect">
            <a:avLst/>
          </a:prstGeom>
        </p:spPr>
      </p:pic>
    </p:spTree>
    <p:extLst>
      <p:ext uri="{BB962C8B-B14F-4D97-AF65-F5344CB8AC3E}">
        <p14:creationId xmlns:p14="http://schemas.microsoft.com/office/powerpoint/2010/main" val="4104380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95941" y="1499804"/>
            <a:ext cx="5706838" cy="985224"/>
          </a:xfrm>
        </p:spPr>
        <p:txBody>
          <a:bodyPr>
            <a:normAutofit fontScale="77500" lnSpcReduction="20000"/>
          </a:bodyPr>
          <a:lstStyle/>
          <a:p>
            <a:r>
              <a:rPr lang="en-US" dirty="0"/>
              <a:t>To connect to the </a:t>
            </a:r>
            <a:r>
              <a:rPr lang="en-US" dirty="0" err="1"/>
              <a:t>PostGree</a:t>
            </a:r>
            <a:r>
              <a:rPr lang="en-US" dirty="0"/>
              <a:t> database, we need to follow this example below: </a:t>
            </a:r>
            <a:r>
              <a:rPr lang="en-US" dirty="0" smtClean="0"/>
              <a:t>Click </a:t>
            </a:r>
            <a:r>
              <a:rPr lang="en-US" dirty="0"/>
              <a:t>on highlight orange, it will open a new window</a:t>
            </a:r>
            <a:endParaRPr lang="pt-BR" dirty="0"/>
          </a:p>
        </p:txBody>
      </p:sp>
      <p:sp>
        <p:nvSpPr>
          <p:cNvPr id="4" name="Título 1"/>
          <p:cNvSpPr txBox="1">
            <a:spLocks/>
          </p:cNvSpPr>
          <p:nvPr/>
        </p:nvSpPr>
        <p:spPr>
          <a:xfrm>
            <a:off x="-58071" y="-44252"/>
            <a:ext cx="11789391" cy="6859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sp>
        <p:nvSpPr>
          <p:cNvPr id="5" name="Subtítulo 2"/>
          <p:cNvSpPr txBox="1">
            <a:spLocks/>
          </p:cNvSpPr>
          <p:nvPr/>
        </p:nvSpPr>
        <p:spPr>
          <a:xfrm>
            <a:off x="51242" y="812042"/>
            <a:ext cx="8917945" cy="3905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Connecting to the </a:t>
            </a:r>
            <a:r>
              <a:rPr lang="en-US" b="1" dirty="0" err="1"/>
              <a:t>PostGree</a:t>
            </a:r>
            <a:r>
              <a:rPr lang="en-US" b="1" dirty="0"/>
              <a:t> database</a:t>
            </a:r>
            <a:endParaRPr lang="pt-BR" b="1" dirty="0"/>
          </a:p>
        </p:txBody>
      </p:sp>
      <p:pic>
        <p:nvPicPr>
          <p:cNvPr id="6" name="Imagem 5"/>
          <p:cNvPicPr>
            <a:picLocks noChangeAspect="1"/>
          </p:cNvPicPr>
          <p:nvPr/>
        </p:nvPicPr>
        <p:blipFill>
          <a:blip r:embed="rId2"/>
          <a:stretch>
            <a:fillRect/>
          </a:stretch>
        </p:blipFill>
        <p:spPr>
          <a:xfrm>
            <a:off x="51242" y="2782260"/>
            <a:ext cx="5950946" cy="3145011"/>
          </a:xfrm>
          <a:prstGeom prst="rect">
            <a:avLst/>
          </a:prstGeom>
        </p:spPr>
      </p:pic>
      <p:pic>
        <p:nvPicPr>
          <p:cNvPr id="7" name="Imagem 6"/>
          <p:cNvPicPr>
            <a:picLocks noChangeAspect="1"/>
          </p:cNvPicPr>
          <p:nvPr/>
        </p:nvPicPr>
        <p:blipFill>
          <a:blip r:embed="rId3"/>
          <a:stretch>
            <a:fillRect/>
          </a:stretch>
        </p:blipFill>
        <p:spPr>
          <a:xfrm>
            <a:off x="6104722" y="2782260"/>
            <a:ext cx="5962092" cy="3145011"/>
          </a:xfrm>
          <a:prstGeom prst="rect">
            <a:avLst/>
          </a:prstGeom>
        </p:spPr>
      </p:pic>
      <p:sp>
        <p:nvSpPr>
          <p:cNvPr id="8" name="Espaço Reservado para Conteúdo 2"/>
          <p:cNvSpPr txBox="1">
            <a:spLocks/>
          </p:cNvSpPr>
          <p:nvPr/>
        </p:nvSpPr>
        <p:spPr>
          <a:xfrm>
            <a:off x="6115768" y="1499804"/>
            <a:ext cx="5951046" cy="98522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Bellow you need just search </a:t>
            </a:r>
            <a:r>
              <a:rPr lang="en-US" dirty="0" err="1"/>
              <a:t>postgree</a:t>
            </a:r>
            <a:r>
              <a:rPr lang="en-US" dirty="0"/>
              <a:t> and click in the correspondent result, select "database </a:t>
            </a:r>
            <a:r>
              <a:rPr lang="en-US" dirty="0" err="1"/>
              <a:t>PosgreeSQL</a:t>
            </a:r>
            <a:r>
              <a:rPr lang="en-US" dirty="0"/>
              <a:t>" and click in button green Connect</a:t>
            </a:r>
            <a:endParaRPr lang="pt-BR" dirty="0"/>
          </a:p>
        </p:txBody>
      </p:sp>
    </p:spTree>
    <p:extLst>
      <p:ext uri="{BB962C8B-B14F-4D97-AF65-F5344CB8AC3E}">
        <p14:creationId xmlns:p14="http://schemas.microsoft.com/office/powerpoint/2010/main" val="35676037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Report : Sales Cube Analysis Report – Absolute Values - QUARTER </a:t>
            </a:r>
            <a:endParaRPr lang="pt-BR" sz="3200" b="1" dirty="0"/>
          </a:p>
        </p:txBody>
      </p:sp>
      <p:sp>
        <p:nvSpPr>
          <p:cNvPr id="5" name="Retângulo 4"/>
          <p:cNvSpPr/>
          <p:nvPr/>
        </p:nvSpPr>
        <p:spPr>
          <a:xfrm>
            <a:off x="87086" y="706842"/>
            <a:ext cx="11861075" cy="369332"/>
          </a:xfrm>
          <a:prstGeom prst="rect">
            <a:avLst/>
          </a:prstGeom>
        </p:spPr>
        <p:txBody>
          <a:bodyPr wrap="square">
            <a:spAutoFit/>
          </a:bodyPr>
          <a:lstStyle/>
          <a:p>
            <a:r>
              <a:rPr lang="pt-BR" dirty="0" err="1"/>
              <a:t>This</a:t>
            </a:r>
            <a:r>
              <a:rPr lang="pt-BR" dirty="0"/>
              <a:t> </a:t>
            </a:r>
            <a:r>
              <a:rPr lang="pt-BR" dirty="0" err="1"/>
              <a:t>report</a:t>
            </a:r>
            <a:r>
              <a:rPr lang="pt-BR" dirty="0"/>
              <a:t> </a:t>
            </a:r>
            <a:r>
              <a:rPr lang="pt-BR" dirty="0" err="1"/>
              <a:t>follow</a:t>
            </a:r>
            <a:r>
              <a:rPr lang="pt-BR" dirty="0"/>
              <a:t> </a:t>
            </a:r>
            <a:r>
              <a:rPr lang="pt-BR" dirty="0" err="1"/>
              <a:t>the</a:t>
            </a:r>
            <a:r>
              <a:rPr lang="pt-BR" dirty="0"/>
              <a:t> </a:t>
            </a:r>
            <a:r>
              <a:rPr lang="pt-BR" dirty="0" err="1"/>
              <a:t>same</a:t>
            </a:r>
            <a:r>
              <a:rPr lang="pt-BR" dirty="0"/>
              <a:t> </a:t>
            </a:r>
            <a:r>
              <a:rPr lang="pt-BR" dirty="0" err="1"/>
              <a:t>structure</a:t>
            </a:r>
            <a:r>
              <a:rPr lang="pt-BR" dirty="0"/>
              <a:t> </a:t>
            </a:r>
            <a:r>
              <a:rPr lang="pt-BR" dirty="0" err="1"/>
              <a:t>the</a:t>
            </a:r>
            <a:r>
              <a:rPr lang="pt-BR" dirty="0"/>
              <a:t> </a:t>
            </a:r>
            <a:r>
              <a:rPr lang="pt-BR" dirty="0" err="1"/>
              <a:t>report</a:t>
            </a:r>
            <a:r>
              <a:rPr lang="pt-BR" dirty="0"/>
              <a:t> </a:t>
            </a:r>
            <a:r>
              <a:rPr lang="pt-BR" dirty="0" err="1"/>
              <a:t>year</a:t>
            </a:r>
            <a:r>
              <a:rPr lang="pt-BR" dirty="0"/>
              <a:t> , </a:t>
            </a:r>
            <a:r>
              <a:rPr lang="pt-BR" dirty="0" err="1"/>
              <a:t>with</a:t>
            </a:r>
            <a:r>
              <a:rPr lang="pt-BR" dirty="0"/>
              <a:t> </a:t>
            </a:r>
            <a:r>
              <a:rPr lang="pt-BR" dirty="0" err="1"/>
              <a:t>only</a:t>
            </a:r>
            <a:r>
              <a:rPr lang="pt-BR" dirty="0"/>
              <a:t> </a:t>
            </a:r>
            <a:r>
              <a:rPr lang="pt-BR" dirty="0" err="1"/>
              <a:t>one</a:t>
            </a:r>
            <a:r>
              <a:rPr lang="pt-BR" dirty="0"/>
              <a:t> </a:t>
            </a:r>
            <a:r>
              <a:rPr lang="pt-BR" dirty="0" err="1"/>
              <a:t>difference</a:t>
            </a:r>
            <a:r>
              <a:rPr lang="pt-BR" dirty="0"/>
              <a:t> </a:t>
            </a:r>
            <a:r>
              <a:rPr lang="pt-BR" dirty="0" err="1"/>
              <a:t>is</a:t>
            </a:r>
            <a:r>
              <a:rPr lang="pt-BR" dirty="0"/>
              <a:t> open per </a:t>
            </a:r>
            <a:r>
              <a:rPr lang="pt-BR" b="1" dirty="0" err="1" smtClean="0"/>
              <a:t>Quarter</a:t>
            </a:r>
            <a:r>
              <a:rPr lang="pt-BR" b="1" dirty="0" smtClean="0"/>
              <a:t> </a:t>
            </a:r>
            <a:r>
              <a:rPr lang="pt-BR" dirty="0" err="1"/>
              <a:t>instead</a:t>
            </a:r>
            <a:r>
              <a:rPr lang="pt-BR" dirty="0"/>
              <a:t> </a:t>
            </a:r>
            <a:r>
              <a:rPr lang="pt-BR" dirty="0" err="1"/>
              <a:t>by</a:t>
            </a:r>
            <a:r>
              <a:rPr lang="pt-BR" dirty="0"/>
              <a:t> </a:t>
            </a:r>
            <a:r>
              <a:rPr lang="pt-BR" dirty="0" err="1"/>
              <a:t>year</a:t>
            </a:r>
            <a:r>
              <a:rPr lang="pt-BR" dirty="0"/>
              <a:t>.</a:t>
            </a:r>
          </a:p>
        </p:txBody>
      </p:sp>
      <p:sp>
        <p:nvSpPr>
          <p:cNvPr id="9" name="Espaço Reservado para Conteúdo 5"/>
          <p:cNvSpPr txBox="1">
            <a:spLocks/>
          </p:cNvSpPr>
          <p:nvPr/>
        </p:nvSpPr>
        <p:spPr>
          <a:xfrm>
            <a:off x="9248503" y="1384951"/>
            <a:ext cx="2865119" cy="4577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smtClean="0">
                <a:solidFill>
                  <a:srgbClr val="00B050"/>
                </a:solidFill>
              </a:rPr>
              <a:t>In green highlight we can see the button that takes us back to the Quarter view by market share.</a:t>
            </a:r>
          </a:p>
          <a:p>
            <a:r>
              <a:rPr lang="en-US" sz="1400" dirty="0" smtClean="0">
                <a:solidFill>
                  <a:srgbClr val="7030A0"/>
                </a:solidFill>
              </a:rPr>
              <a:t>In purple highlight, we have a visualization similar to the absolute value visualization by year, with only one single difference, it is opened by Quarter instead of year.</a:t>
            </a:r>
            <a:endParaRPr lang="pt-BR" sz="1400" dirty="0">
              <a:solidFill>
                <a:srgbClr val="7030A0"/>
              </a:solidFill>
            </a:endParaRPr>
          </a:p>
        </p:txBody>
      </p:sp>
      <p:pic>
        <p:nvPicPr>
          <p:cNvPr id="10" name="Imagem 9"/>
          <p:cNvPicPr>
            <a:picLocks noChangeAspect="1"/>
          </p:cNvPicPr>
          <p:nvPr/>
        </p:nvPicPr>
        <p:blipFill>
          <a:blip r:embed="rId2"/>
          <a:stretch>
            <a:fillRect/>
          </a:stretch>
        </p:blipFill>
        <p:spPr>
          <a:xfrm>
            <a:off x="87086" y="1384951"/>
            <a:ext cx="9036244" cy="5364191"/>
          </a:xfrm>
          <a:prstGeom prst="rect">
            <a:avLst/>
          </a:prstGeom>
        </p:spPr>
      </p:pic>
    </p:spTree>
    <p:extLst>
      <p:ext uri="{BB962C8B-B14F-4D97-AF65-F5344CB8AC3E}">
        <p14:creationId xmlns:p14="http://schemas.microsoft.com/office/powerpoint/2010/main" val="493959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 Sales Cube Analysis Report - Market Share  - WEEK</a:t>
            </a:r>
            <a:endParaRPr lang="pt-BR" sz="3600" b="1" dirty="0"/>
          </a:p>
        </p:txBody>
      </p:sp>
      <p:sp>
        <p:nvSpPr>
          <p:cNvPr id="5" name="Retângulo 4"/>
          <p:cNvSpPr/>
          <p:nvPr/>
        </p:nvSpPr>
        <p:spPr>
          <a:xfrm>
            <a:off x="60961" y="889317"/>
            <a:ext cx="11547566" cy="369332"/>
          </a:xfrm>
          <a:prstGeom prst="rect">
            <a:avLst/>
          </a:prstGeom>
        </p:spPr>
        <p:txBody>
          <a:bodyPr wrap="square">
            <a:spAutoFit/>
          </a:bodyPr>
          <a:lstStyle/>
          <a:p>
            <a:r>
              <a:rPr lang="pt-BR" dirty="0" err="1"/>
              <a:t>This</a:t>
            </a:r>
            <a:r>
              <a:rPr lang="pt-BR" dirty="0"/>
              <a:t> </a:t>
            </a:r>
            <a:r>
              <a:rPr lang="pt-BR" dirty="0" err="1"/>
              <a:t>report</a:t>
            </a:r>
            <a:r>
              <a:rPr lang="pt-BR" dirty="0"/>
              <a:t> </a:t>
            </a:r>
            <a:r>
              <a:rPr lang="pt-BR" dirty="0" err="1"/>
              <a:t>follow</a:t>
            </a:r>
            <a:r>
              <a:rPr lang="pt-BR" dirty="0"/>
              <a:t> </a:t>
            </a:r>
            <a:r>
              <a:rPr lang="pt-BR" dirty="0" err="1"/>
              <a:t>the</a:t>
            </a:r>
            <a:r>
              <a:rPr lang="pt-BR" dirty="0"/>
              <a:t> </a:t>
            </a:r>
            <a:r>
              <a:rPr lang="pt-BR" dirty="0" err="1"/>
              <a:t>same</a:t>
            </a:r>
            <a:r>
              <a:rPr lang="pt-BR" dirty="0"/>
              <a:t> </a:t>
            </a:r>
            <a:r>
              <a:rPr lang="pt-BR" dirty="0" err="1"/>
              <a:t>structure</a:t>
            </a:r>
            <a:r>
              <a:rPr lang="pt-BR" dirty="0"/>
              <a:t> </a:t>
            </a:r>
            <a:r>
              <a:rPr lang="pt-BR" dirty="0" err="1"/>
              <a:t>the</a:t>
            </a:r>
            <a:r>
              <a:rPr lang="pt-BR" dirty="0"/>
              <a:t> </a:t>
            </a:r>
            <a:r>
              <a:rPr lang="pt-BR" dirty="0" err="1"/>
              <a:t>report</a:t>
            </a:r>
            <a:r>
              <a:rPr lang="pt-BR" dirty="0"/>
              <a:t> </a:t>
            </a:r>
            <a:r>
              <a:rPr lang="pt-BR" dirty="0" err="1"/>
              <a:t>year</a:t>
            </a:r>
            <a:r>
              <a:rPr lang="pt-BR" dirty="0"/>
              <a:t> , </a:t>
            </a:r>
            <a:r>
              <a:rPr lang="pt-BR" dirty="0" err="1"/>
              <a:t>with</a:t>
            </a:r>
            <a:r>
              <a:rPr lang="pt-BR" dirty="0"/>
              <a:t> </a:t>
            </a:r>
            <a:r>
              <a:rPr lang="pt-BR" dirty="0" err="1"/>
              <a:t>only</a:t>
            </a:r>
            <a:r>
              <a:rPr lang="pt-BR" dirty="0"/>
              <a:t> </a:t>
            </a:r>
            <a:r>
              <a:rPr lang="pt-BR" dirty="0" err="1"/>
              <a:t>one</a:t>
            </a:r>
            <a:r>
              <a:rPr lang="pt-BR" dirty="0"/>
              <a:t> </a:t>
            </a:r>
            <a:r>
              <a:rPr lang="pt-BR" dirty="0" err="1"/>
              <a:t>difference</a:t>
            </a:r>
            <a:r>
              <a:rPr lang="pt-BR" dirty="0"/>
              <a:t> </a:t>
            </a:r>
            <a:r>
              <a:rPr lang="pt-BR" dirty="0" err="1"/>
              <a:t>is</a:t>
            </a:r>
            <a:r>
              <a:rPr lang="pt-BR" dirty="0"/>
              <a:t> open per </a:t>
            </a:r>
            <a:r>
              <a:rPr lang="pt-BR" b="1" dirty="0"/>
              <a:t>W</a:t>
            </a:r>
            <a:r>
              <a:rPr lang="pt-BR" b="1" dirty="0" smtClean="0"/>
              <a:t>eek</a:t>
            </a:r>
            <a:r>
              <a:rPr lang="pt-BR" dirty="0" smtClean="0"/>
              <a:t> </a:t>
            </a:r>
            <a:r>
              <a:rPr lang="pt-BR" dirty="0" err="1" smtClean="0"/>
              <a:t>instead</a:t>
            </a:r>
            <a:r>
              <a:rPr lang="pt-BR" dirty="0" smtClean="0"/>
              <a:t> </a:t>
            </a:r>
            <a:r>
              <a:rPr lang="pt-BR" dirty="0" err="1"/>
              <a:t>by</a:t>
            </a:r>
            <a:r>
              <a:rPr lang="pt-BR" dirty="0"/>
              <a:t> </a:t>
            </a:r>
            <a:r>
              <a:rPr lang="pt-BR" dirty="0" err="1"/>
              <a:t>year</a:t>
            </a:r>
            <a:r>
              <a:rPr lang="pt-BR" dirty="0"/>
              <a:t>.</a:t>
            </a:r>
          </a:p>
        </p:txBody>
      </p:sp>
      <p:pic>
        <p:nvPicPr>
          <p:cNvPr id="6" name="Imagem 5"/>
          <p:cNvPicPr>
            <a:picLocks noChangeAspect="1"/>
          </p:cNvPicPr>
          <p:nvPr/>
        </p:nvPicPr>
        <p:blipFill>
          <a:blip r:embed="rId2"/>
          <a:stretch>
            <a:fillRect/>
          </a:stretch>
        </p:blipFill>
        <p:spPr>
          <a:xfrm>
            <a:off x="60961" y="1701845"/>
            <a:ext cx="8371861" cy="5064715"/>
          </a:xfrm>
          <a:prstGeom prst="rect">
            <a:avLst/>
          </a:prstGeom>
        </p:spPr>
      </p:pic>
      <p:sp>
        <p:nvSpPr>
          <p:cNvPr id="7" name="Espaço Reservado para Conteúdo 2"/>
          <p:cNvSpPr>
            <a:spLocks noGrp="1"/>
          </p:cNvSpPr>
          <p:nvPr>
            <p:ph idx="1"/>
          </p:nvPr>
        </p:nvSpPr>
        <p:spPr>
          <a:xfrm>
            <a:off x="8734697" y="1701845"/>
            <a:ext cx="3257006" cy="3307170"/>
          </a:xfrm>
        </p:spPr>
        <p:txBody>
          <a:bodyPr>
            <a:normAutofit/>
          </a:bodyPr>
          <a:lstStyle/>
          <a:p>
            <a:r>
              <a:rPr lang="en-US" sz="1400" dirty="0">
                <a:solidFill>
                  <a:srgbClr val="00B050"/>
                </a:solidFill>
              </a:rPr>
              <a:t>In the </a:t>
            </a:r>
            <a:r>
              <a:rPr lang="en-US" sz="1400" dirty="0" smtClean="0">
                <a:solidFill>
                  <a:srgbClr val="00B050"/>
                </a:solidFill>
              </a:rPr>
              <a:t>green </a:t>
            </a:r>
            <a:r>
              <a:rPr lang="en-US" sz="1400" dirty="0">
                <a:solidFill>
                  <a:srgbClr val="00B050"/>
                </a:solidFill>
              </a:rPr>
              <a:t>highlight we can see that the currently selected icon is the </a:t>
            </a:r>
            <a:r>
              <a:rPr lang="en-US" sz="1400" dirty="0" smtClean="0">
                <a:solidFill>
                  <a:srgbClr val="00B050"/>
                </a:solidFill>
              </a:rPr>
              <a:t>Week View</a:t>
            </a:r>
            <a:r>
              <a:rPr lang="en-US" sz="1400" dirty="0">
                <a:solidFill>
                  <a:srgbClr val="00B050"/>
                </a:solidFill>
              </a:rPr>
              <a:t>.</a:t>
            </a:r>
          </a:p>
          <a:p>
            <a:r>
              <a:rPr lang="en-US" sz="1400" dirty="0">
                <a:solidFill>
                  <a:schemeClr val="accent2"/>
                </a:solidFill>
              </a:rPr>
              <a:t>In </a:t>
            </a:r>
            <a:r>
              <a:rPr lang="en-US" sz="1400" dirty="0" smtClean="0">
                <a:solidFill>
                  <a:schemeClr val="accent2"/>
                </a:solidFill>
              </a:rPr>
              <a:t>the orange  highlight </a:t>
            </a:r>
            <a:r>
              <a:rPr lang="en-US" sz="1400" dirty="0">
                <a:solidFill>
                  <a:schemeClr val="accent2"/>
                </a:solidFill>
              </a:rPr>
              <a:t>we can see the filters by </a:t>
            </a:r>
            <a:r>
              <a:rPr lang="en-US" sz="1400" dirty="0" smtClean="0">
                <a:solidFill>
                  <a:schemeClr val="accent2"/>
                </a:solidFill>
              </a:rPr>
              <a:t>Month </a:t>
            </a:r>
            <a:r>
              <a:rPr lang="en-US" sz="1400" dirty="0">
                <a:solidFill>
                  <a:schemeClr val="accent2"/>
                </a:solidFill>
              </a:rPr>
              <a:t>and Year</a:t>
            </a:r>
            <a:r>
              <a:rPr lang="en-US" sz="1400" dirty="0" smtClean="0">
                <a:solidFill>
                  <a:schemeClr val="accent2"/>
                </a:solidFill>
              </a:rPr>
              <a:t>.</a:t>
            </a:r>
          </a:p>
          <a:p>
            <a:r>
              <a:rPr lang="en-US" sz="1400" dirty="0" smtClean="0">
                <a:solidFill>
                  <a:srgbClr val="00B0F0"/>
                </a:solidFill>
              </a:rPr>
              <a:t>In </a:t>
            </a:r>
            <a:r>
              <a:rPr lang="en-US" sz="1400" dirty="0">
                <a:solidFill>
                  <a:srgbClr val="00B0F0"/>
                </a:solidFill>
              </a:rPr>
              <a:t>the blue highlight we can see the button that takes us to the view of absolute values ​​per </a:t>
            </a:r>
            <a:r>
              <a:rPr lang="en-US" sz="1400" dirty="0" smtClean="0">
                <a:solidFill>
                  <a:srgbClr val="00B0F0"/>
                </a:solidFill>
              </a:rPr>
              <a:t>Week.</a:t>
            </a:r>
            <a:endParaRPr lang="en-US" sz="1400" dirty="0">
              <a:solidFill>
                <a:srgbClr val="00B0F0"/>
              </a:solidFill>
            </a:endParaRPr>
          </a:p>
          <a:p>
            <a:r>
              <a:rPr lang="en-US" sz="1400" dirty="0">
                <a:solidFill>
                  <a:srgbClr val="7030A0"/>
                </a:solidFill>
              </a:rPr>
              <a:t>This graph shown  the </a:t>
            </a:r>
            <a:r>
              <a:rPr lang="en-US" sz="1400" dirty="0" smtClean="0">
                <a:solidFill>
                  <a:srgbClr val="7030A0"/>
                </a:solidFill>
              </a:rPr>
              <a:t>Week </a:t>
            </a:r>
            <a:r>
              <a:rPr lang="en-US" sz="1400" dirty="0">
                <a:solidFill>
                  <a:srgbClr val="7030A0"/>
                </a:solidFill>
              </a:rPr>
              <a:t>view by market share based on the metrics  of market share count by customer, market share quantity, total market share value, and market share discount.</a:t>
            </a:r>
          </a:p>
          <a:p>
            <a:endParaRPr lang="pt-BR" dirty="0"/>
          </a:p>
        </p:txBody>
      </p:sp>
    </p:spTree>
    <p:extLst>
      <p:ext uri="{BB962C8B-B14F-4D97-AF65-F5344CB8AC3E}">
        <p14:creationId xmlns:p14="http://schemas.microsoft.com/office/powerpoint/2010/main" val="2155936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 Sales Cube Analysis Report – Absolute Values - WEEK </a:t>
            </a:r>
            <a:endParaRPr lang="pt-BR" sz="3600" b="1" dirty="0"/>
          </a:p>
        </p:txBody>
      </p:sp>
      <p:sp>
        <p:nvSpPr>
          <p:cNvPr id="5" name="Retângulo 4"/>
          <p:cNvSpPr/>
          <p:nvPr/>
        </p:nvSpPr>
        <p:spPr>
          <a:xfrm>
            <a:off x="87086" y="706842"/>
            <a:ext cx="11861075" cy="369332"/>
          </a:xfrm>
          <a:prstGeom prst="rect">
            <a:avLst/>
          </a:prstGeom>
        </p:spPr>
        <p:txBody>
          <a:bodyPr wrap="square">
            <a:spAutoFit/>
          </a:bodyPr>
          <a:lstStyle/>
          <a:p>
            <a:r>
              <a:rPr lang="pt-BR" dirty="0" err="1"/>
              <a:t>This</a:t>
            </a:r>
            <a:r>
              <a:rPr lang="pt-BR" dirty="0"/>
              <a:t> </a:t>
            </a:r>
            <a:r>
              <a:rPr lang="pt-BR" dirty="0" err="1"/>
              <a:t>report</a:t>
            </a:r>
            <a:r>
              <a:rPr lang="pt-BR" dirty="0"/>
              <a:t> </a:t>
            </a:r>
            <a:r>
              <a:rPr lang="pt-BR" dirty="0" err="1"/>
              <a:t>follow</a:t>
            </a:r>
            <a:r>
              <a:rPr lang="pt-BR" dirty="0"/>
              <a:t> </a:t>
            </a:r>
            <a:r>
              <a:rPr lang="pt-BR" dirty="0" err="1"/>
              <a:t>the</a:t>
            </a:r>
            <a:r>
              <a:rPr lang="pt-BR" dirty="0"/>
              <a:t> </a:t>
            </a:r>
            <a:r>
              <a:rPr lang="pt-BR" dirty="0" err="1"/>
              <a:t>same</a:t>
            </a:r>
            <a:r>
              <a:rPr lang="pt-BR" dirty="0"/>
              <a:t> </a:t>
            </a:r>
            <a:r>
              <a:rPr lang="pt-BR" dirty="0" err="1"/>
              <a:t>structure</a:t>
            </a:r>
            <a:r>
              <a:rPr lang="pt-BR" dirty="0"/>
              <a:t> </a:t>
            </a:r>
            <a:r>
              <a:rPr lang="pt-BR" dirty="0" err="1"/>
              <a:t>the</a:t>
            </a:r>
            <a:r>
              <a:rPr lang="pt-BR" dirty="0"/>
              <a:t> </a:t>
            </a:r>
            <a:r>
              <a:rPr lang="pt-BR" dirty="0" err="1"/>
              <a:t>report</a:t>
            </a:r>
            <a:r>
              <a:rPr lang="pt-BR" dirty="0"/>
              <a:t> </a:t>
            </a:r>
            <a:r>
              <a:rPr lang="pt-BR" dirty="0" err="1"/>
              <a:t>year</a:t>
            </a:r>
            <a:r>
              <a:rPr lang="pt-BR" dirty="0"/>
              <a:t> , </a:t>
            </a:r>
            <a:r>
              <a:rPr lang="pt-BR" dirty="0" err="1"/>
              <a:t>with</a:t>
            </a:r>
            <a:r>
              <a:rPr lang="pt-BR" dirty="0"/>
              <a:t> </a:t>
            </a:r>
            <a:r>
              <a:rPr lang="pt-BR" dirty="0" err="1"/>
              <a:t>only</a:t>
            </a:r>
            <a:r>
              <a:rPr lang="pt-BR" dirty="0"/>
              <a:t> </a:t>
            </a:r>
            <a:r>
              <a:rPr lang="pt-BR" dirty="0" err="1"/>
              <a:t>one</a:t>
            </a:r>
            <a:r>
              <a:rPr lang="pt-BR" dirty="0"/>
              <a:t> </a:t>
            </a:r>
            <a:r>
              <a:rPr lang="pt-BR" dirty="0" err="1"/>
              <a:t>difference</a:t>
            </a:r>
            <a:r>
              <a:rPr lang="pt-BR" dirty="0"/>
              <a:t> </a:t>
            </a:r>
            <a:r>
              <a:rPr lang="pt-BR" dirty="0" err="1"/>
              <a:t>is</a:t>
            </a:r>
            <a:r>
              <a:rPr lang="pt-BR" dirty="0"/>
              <a:t> open per </a:t>
            </a:r>
            <a:r>
              <a:rPr lang="pt-BR" b="1" dirty="0" smtClean="0"/>
              <a:t>Week </a:t>
            </a:r>
            <a:r>
              <a:rPr lang="pt-BR" dirty="0" err="1"/>
              <a:t>instead</a:t>
            </a:r>
            <a:r>
              <a:rPr lang="pt-BR" dirty="0"/>
              <a:t> </a:t>
            </a:r>
            <a:r>
              <a:rPr lang="pt-BR" dirty="0" err="1"/>
              <a:t>by</a:t>
            </a:r>
            <a:r>
              <a:rPr lang="pt-BR" dirty="0"/>
              <a:t> </a:t>
            </a:r>
            <a:r>
              <a:rPr lang="pt-BR" dirty="0" err="1"/>
              <a:t>year</a:t>
            </a:r>
            <a:r>
              <a:rPr lang="pt-BR" dirty="0"/>
              <a:t>.</a:t>
            </a:r>
          </a:p>
        </p:txBody>
      </p:sp>
      <p:pic>
        <p:nvPicPr>
          <p:cNvPr id="7" name="Imagem 6"/>
          <p:cNvPicPr>
            <a:picLocks noChangeAspect="1"/>
          </p:cNvPicPr>
          <p:nvPr/>
        </p:nvPicPr>
        <p:blipFill>
          <a:blip r:embed="rId2"/>
          <a:stretch>
            <a:fillRect/>
          </a:stretch>
        </p:blipFill>
        <p:spPr>
          <a:xfrm>
            <a:off x="87086" y="1313225"/>
            <a:ext cx="8959894" cy="5331415"/>
          </a:xfrm>
          <a:prstGeom prst="rect">
            <a:avLst/>
          </a:prstGeom>
        </p:spPr>
      </p:pic>
      <p:sp>
        <p:nvSpPr>
          <p:cNvPr id="13" name="Espaço Reservado para Conteúdo 12"/>
          <p:cNvSpPr>
            <a:spLocks noGrp="1"/>
          </p:cNvSpPr>
          <p:nvPr>
            <p:ph idx="1"/>
          </p:nvPr>
        </p:nvSpPr>
        <p:spPr>
          <a:xfrm>
            <a:off x="9135291" y="1313225"/>
            <a:ext cx="3056709" cy="4351338"/>
          </a:xfrm>
        </p:spPr>
        <p:txBody>
          <a:bodyPr>
            <a:normAutofit/>
          </a:bodyPr>
          <a:lstStyle/>
          <a:p>
            <a:r>
              <a:rPr lang="en-US" sz="1400" dirty="0">
                <a:solidFill>
                  <a:srgbClr val="00B050"/>
                </a:solidFill>
              </a:rPr>
              <a:t>In green highlight we can see the button that takes us back to the </a:t>
            </a:r>
            <a:r>
              <a:rPr lang="en-US" sz="1400" dirty="0" smtClean="0">
                <a:solidFill>
                  <a:srgbClr val="00B050"/>
                </a:solidFill>
              </a:rPr>
              <a:t>Week </a:t>
            </a:r>
            <a:r>
              <a:rPr lang="en-US" sz="1400" dirty="0">
                <a:solidFill>
                  <a:srgbClr val="00B050"/>
                </a:solidFill>
              </a:rPr>
              <a:t>view by market share.</a:t>
            </a:r>
          </a:p>
          <a:p>
            <a:r>
              <a:rPr lang="en-US" sz="1400" dirty="0">
                <a:solidFill>
                  <a:srgbClr val="7030A0"/>
                </a:solidFill>
              </a:rPr>
              <a:t>In purple highlight, we have a visualization similar to the absolute value visualization by year, with only one single difference, it is opened by </a:t>
            </a:r>
            <a:r>
              <a:rPr lang="en-US" sz="1400" dirty="0" smtClean="0">
                <a:solidFill>
                  <a:srgbClr val="7030A0"/>
                </a:solidFill>
              </a:rPr>
              <a:t>Week </a:t>
            </a:r>
            <a:r>
              <a:rPr lang="en-US" sz="1400" dirty="0">
                <a:solidFill>
                  <a:srgbClr val="7030A0"/>
                </a:solidFill>
              </a:rPr>
              <a:t>instead of year.</a:t>
            </a:r>
            <a:endParaRPr lang="pt-BR" sz="1400" dirty="0">
              <a:solidFill>
                <a:srgbClr val="7030A0"/>
              </a:solidFill>
            </a:endParaRPr>
          </a:p>
        </p:txBody>
      </p:sp>
    </p:spTree>
    <p:extLst>
      <p:ext uri="{BB962C8B-B14F-4D97-AF65-F5344CB8AC3E}">
        <p14:creationId xmlns:p14="http://schemas.microsoft.com/office/powerpoint/2010/main" val="418586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0" y="763701"/>
            <a:ext cx="12192000" cy="934470"/>
          </a:xfrm>
        </p:spPr>
        <p:txBody>
          <a:bodyPr>
            <a:normAutofit fontScale="55000" lnSpcReduction="20000"/>
          </a:bodyPr>
          <a:lstStyle/>
          <a:p>
            <a:pPr marL="0" indent="0">
              <a:buNone/>
            </a:pPr>
            <a:r>
              <a:rPr lang="en-US" dirty="0"/>
              <a:t>This is a KPI report on the ninth tab called "Sales KPIs". The report is called "Sales KPIs Report - Result by Year". Based on a table called "Dimensional KPIs", this table is not linked to any other table in the Power BI data model, it was created to be used alone directly in the report, this is a summary table only at the month and year level, it has the result of the sum of the sales value and the sum of the goals per month for each year. This report aims to easily analyze this information visually and measure the sales results in relation to your sales goals.</a:t>
            </a:r>
            <a:endParaRPr lang="pt-BR" dirty="0"/>
          </a:p>
        </p:txBody>
      </p:sp>
      <p:pic>
        <p:nvPicPr>
          <p:cNvPr id="4" name="Imagem 3"/>
          <p:cNvPicPr>
            <a:picLocks noChangeAspect="1"/>
          </p:cNvPicPr>
          <p:nvPr/>
        </p:nvPicPr>
        <p:blipFill>
          <a:blip r:embed="rId2"/>
          <a:stretch>
            <a:fillRect/>
          </a:stretch>
        </p:blipFill>
        <p:spPr>
          <a:xfrm>
            <a:off x="0" y="1825625"/>
            <a:ext cx="8397010" cy="4947928"/>
          </a:xfrm>
          <a:prstGeom prst="rect">
            <a:avLst/>
          </a:prstGeom>
        </p:spPr>
      </p:pic>
      <p:sp>
        <p:nvSpPr>
          <p:cNvPr id="5"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Sales KPIs Report - Result by Year</a:t>
            </a:r>
            <a:endParaRPr lang="pt-BR" sz="3600" b="1" dirty="0"/>
          </a:p>
        </p:txBody>
      </p:sp>
      <p:sp>
        <p:nvSpPr>
          <p:cNvPr id="6" name="CaixaDeTexto 5"/>
          <p:cNvSpPr txBox="1"/>
          <p:nvPr/>
        </p:nvSpPr>
        <p:spPr>
          <a:xfrm>
            <a:off x="8646851" y="1962811"/>
            <a:ext cx="3400148"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00B050"/>
                </a:solidFill>
              </a:rPr>
              <a:t>In green highlight we have the button that gives us access to another view, which allows us to analyze this data using the card's graphs.</a:t>
            </a:r>
          </a:p>
          <a:p>
            <a:pPr marL="285750" indent="-285750">
              <a:buFont typeface="Arial" panose="020B0604020202020204" pitchFamily="34" charset="0"/>
              <a:buChar char="•"/>
            </a:pPr>
            <a:r>
              <a:rPr lang="en-US" sz="1400" dirty="0" smtClean="0">
                <a:solidFill>
                  <a:srgbClr val="7030A0"/>
                </a:solidFill>
              </a:rPr>
              <a:t>In </a:t>
            </a:r>
            <a:r>
              <a:rPr lang="en-US" sz="1400" dirty="0">
                <a:solidFill>
                  <a:srgbClr val="7030A0"/>
                </a:solidFill>
              </a:rPr>
              <a:t>the purple Highlight we can see the Indicator Graph showing the result of the target by value in the black mark and in the blue bar showing the result of the Sales Value, we have 12 </a:t>
            </a:r>
            <a:r>
              <a:rPr lang="en-US" sz="1400" dirty="0" err="1">
                <a:solidFill>
                  <a:srgbClr val="7030A0"/>
                </a:solidFill>
              </a:rPr>
              <a:t>kpis</a:t>
            </a:r>
            <a:r>
              <a:rPr lang="en-US" sz="1400" dirty="0">
                <a:solidFill>
                  <a:srgbClr val="7030A0"/>
                </a:solidFill>
              </a:rPr>
              <a:t> one for each month of the year selected in the Year </a:t>
            </a:r>
            <a:r>
              <a:rPr lang="en-US" sz="1400" dirty="0" smtClean="0">
                <a:solidFill>
                  <a:srgbClr val="7030A0"/>
                </a:solidFill>
              </a:rPr>
              <a:t>filter</a:t>
            </a:r>
          </a:p>
          <a:p>
            <a:pPr marL="285750" indent="-285750">
              <a:buFont typeface="Arial" panose="020B0604020202020204" pitchFamily="34" charset="0"/>
              <a:buChar char="•"/>
            </a:pPr>
            <a:r>
              <a:rPr lang="en-US" sz="1400" dirty="0">
                <a:solidFill>
                  <a:srgbClr val="00B0F0"/>
                </a:solidFill>
              </a:rPr>
              <a:t>In the blue highlight we have the same information, in the purple highlight with just one difference in this KPI we have the total result for the year selected in the year filter</a:t>
            </a:r>
            <a:r>
              <a:rPr lang="en-US" sz="1400" dirty="0" smtClean="0">
                <a:solidFill>
                  <a:srgbClr val="00B0F0"/>
                </a:solidFill>
              </a:rPr>
              <a:t>.</a:t>
            </a:r>
          </a:p>
          <a:p>
            <a:pPr marL="285750" indent="-285750">
              <a:buFont typeface="Arial" panose="020B0604020202020204" pitchFamily="34" charset="0"/>
              <a:buChar char="•"/>
            </a:pPr>
            <a:r>
              <a:rPr lang="en-US" sz="1400" dirty="0">
                <a:solidFill>
                  <a:schemeClr val="accent2"/>
                </a:solidFill>
              </a:rPr>
              <a:t>In orange we have the table with the information Sum of Total Sales and Target by Month and Year in list form.</a:t>
            </a:r>
            <a:endParaRPr lang="pt-BR" sz="1400" dirty="0">
              <a:solidFill>
                <a:schemeClr val="accent2"/>
              </a:solidFill>
            </a:endParaRPr>
          </a:p>
        </p:txBody>
      </p:sp>
    </p:spTree>
    <p:extLst>
      <p:ext uri="{BB962C8B-B14F-4D97-AF65-F5344CB8AC3E}">
        <p14:creationId xmlns:p14="http://schemas.microsoft.com/office/powerpoint/2010/main" val="11145299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107680" y="1367246"/>
            <a:ext cx="4084320" cy="5399314"/>
          </a:xfrm>
        </p:spPr>
        <p:txBody>
          <a:bodyPr>
            <a:noAutofit/>
          </a:bodyPr>
          <a:lstStyle/>
          <a:p>
            <a:r>
              <a:rPr lang="en-US" sz="1200" dirty="0" smtClean="0">
                <a:solidFill>
                  <a:schemeClr val="accent2"/>
                </a:solidFill>
              </a:rPr>
              <a:t>In Highlighted </a:t>
            </a:r>
            <a:r>
              <a:rPr lang="en-US" sz="1200" dirty="0">
                <a:solidFill>
                  <a:schemeClr val="accent2"/>
                </a:solidFill>
              </a:rPr>
              <a:t>in orange, we have the button that takes us back to the KPIs View</a:t>
            </a:r>
            <a:r>
              <a:rPr lang="en-US" sz="1200" dirty="0" smtClean="0">
                <a:solidFill>
                  <a:schemeClr val="accent2"/>
                </a:solidFill>
              </a:rPr>
              <a:t>.</a:t>
            </a:r>
          </a:p>
          <a:p>
            <a:r>
              <a:rPr lang="en-US" sz="1200" dirty="0">
                <a:solidFill>
                  <a:srgbClr val="00B050"/>
                </a:solidFill>
              </a:rPr>
              <a:t>In Highlighted in green, we have the button that takes us to another Line Chart </a:t>
            </a:r>
            <a:r>
              <a:rPr lang="en-US" sz="1200" dirty="0" smtClean="0">
                <a:solidFill>
                  <a:srgbClr val="00B050"/>
                </a:solidFill>
              </a:rPr>
              <a:t>Based </a:t>
            </a:r>
            <a:r>
              <a:rPr lang="en-US" sz="1200" dirty="0">
                <a:solidFill>
                  <a:srgbClr val="00B050"/>
                </a:solidFill>
              </a:rPr>
              <a:t>View</a:t>
            </a:r>
            <a:r>
              <a:rPr lang="en-US" sz="1200" dirty="0" smtClean="0">
                <a:solidFill>
                  <a:srgbClr val="00B050"/>
                </a:solidFill>
              </a:rPr>
              <a:t>.</a:t>
            </a:r>
          </a:p>
          <a:p>
            <a:r>
              <a:rPr lang="en-US" sz="1200" dirty="0">
                <a:solidFill>
                  <a:srgbClr val="00B050"/>
                </a:solidFill>
              </a:rPr>
              <a:t>In blue highlight, we can see the sum of the Total Sales, Total Goal and the result in the Value Goal Balance. This value represents the final result achieved by sales in relation to the total target for the selected year.</a:t>
            </a:r>
          </a:p>
          <a:p>
            <a:r>
              <a:rPr lang="en-US" sz="1200" dirty="0">
                <a:solidFill>
                  <a:srgbClr val="00B0F0"/>
                </a:solidFill>
              </a:rPr>
              <a:t>The green card with 2.42% represents a positive result in the sales result in relation to the total goal. Note that this is a percentage. The value of this percentage is represented in the Value Goal Balance. If this result is negative, the percentage and the value will be negative and the color of the card will be red.</a:t>
            </a:r>
            <a:endParaRPr lang="en-US" sz="1200" dirty="0" smtClean="0">
              <a:solidFill>
                <a:srgbClr val="00B0F0"/>
              </a:solidFill>
            </a:endParaRPr>
          </a:p>
          <a:p>
            <a:r>
              <a:rPr lang="en-US" sz="1200" dirty="0">
                <a:solidFill>
                  <a:srgbClr val="7030A0"/>
                </a:solidFill>
              </a:rPr>
              <a:t>In </a:t>
            </a:r>
            <a:r>
              <a:rPr lang="en-US" sz="1200" dirty="0" smtClean="0">
                <a:solidFill>
                  <a:srgbClr val="7030A0"/>
                </a:solidFill>
              </a:rPr>
              <a:t>purple </a:t>
            </a:r>
            <a:r>
              <a:rPr lang="en-US" sz="1200" dirty="0" err="1" smtClean="0">
                <a:solidFill>
                  <a:srgbClr val="7030A0"/>
                </a:solidFill>
              </a:rPr>
              <a:t>Hightlight</a:t>
            </a:r>
            <a:r>
              <a:rPr lang="en-US" sz="1200" dirty="0" smtClean="0">
                <a:solidFill>
                  <a:srgbClr val="7030A0"/>
                </a:solidFill>
              </a:rPr>
              <a:t> , </a:t>
            </a:r>
            <a:r>
              <a:rPr lang="en-US" sz="1200" dirty="0">
                <a:solidFill>
                  <a:srgbClr val="7030A0"/>
                </a:solidFill>
              </a:rPr>
              <a:t>we have 12 cards, one for each month per year selected in the year filter.</a:t>
            </a:r>
          </a:p>
          <a:p>
            <a:pPr marL="0" indent="0">
              <a:buNone/>
            </a:pPr>
            <a:r>
              <a:rPr lang="en-US" sz="1200" dirty="0" smtClean="0">
                <a:solidFill>
                  <a:srgbClr val="7030A0"/>
                </a:solidFill>
              </a:rPr>
              <a:t>       The highest value is the total value of the sum for this month. If it is green, it is because we have reached or exceeded the goal. If it is red, it is because we have not reached the goal for this month.</a:t>
            </a:r>
          </a:p>
          <a:p>
            <a:pPr marL="0" indent="0">
              <a:buNone/>
            </a:pPr>
            <a:r>
              <a:rPr lang="en-US" sz="1200" dirty="0" smtClean="0">
                <a:solidFill>
                  <a:srgbClr val="7030A0"/>
                </a:solidFill>
              </a:rPr>
              <a:t>       The </a:t>
            </a:r>
            <a:r>
              <a:rPr lang="en-US" sz="1200" dirty="0">
                <a:solidFill>
                  <a:srgbClr val="7030A0"/>
                </a:solidFill>
              </a:rPr>
              <a:t>middle value is the goal called Meta for this </a:t>
            </a:r>
            <a:r>
              <a:rPr lang="en-US" sz="1200" dirty="0" smtClean="0">
                <a:solidFill>
                  <a:srgbClr val="7030A0"/>
                </a:solidFill>
              </a:rPr>
              <a:t>month.</a:t>
            </a:r>
          </a:p>
          <a:p>
            <a:pPr marL="0" indent="0">
              <a:buNone/>
            </a:pPr>
            <a:r>
              <a:rPr lang="en-US" sz="1200" dirty="0">
                <a:solidFill>
                  <a:srgbClr val="7030A0"/>
                </a:solidFill>
              </a:rPr>
              <a:t> </a:t>
            </a:r>
            <a:r>
              <a:rPr lang="en-US" sz="1200" dirty="0" smtClean="0">
                <a:solidFill>
                  <a:srgbClr val="7030A0"/>
                </a:solidFill>
              </a:rPr>
              <a:t>       The </a:t>
            </a:r>
            <a:r>
              <a:rPr lang="en-US" sz="1200" dirty="0">
                <a:solidFill>
                  <a:srgbClr val="7030A0"/>
                </a:solidFill>
              </a:rPr>
              <a:t>last value in gray is a percentage of the result </a:t>
            </a:r>
            <a:r>
              <a:rPr lang="en-US" sz="1200" dirty="0" smtClean="0">
                <a:solidFill>
                  <a:srgbClr val="7030A0"/>
                </a:solidFill>
              </a:rPr>
              <a:t>of the goals. It can be positive if the goal is reached or exceeded, or negative if the goal is not reached this month. The positive percentage shows how much we have exceeded the goal and the negative percentage shows how much was missing for reaching the goals in the form of a percentage.</a:t>
            </a:r>
            <a:endParaRPr lang="pt-BR" sz="1200" dirty="0">
              <a:solidFill>
                <a:srgbClr val="7030A0"/>
              </a:solidFill>
            </a:endParaRPr>
          </a:p>
        </p:txBody>
      </p:sp>
      <p:pic>
        <p:nvPicPr>
          <p:cNvPr id="4" name="Imagem 3"/>
          <p:cNvPicPr>
            <a:picLocks noChangeAspect="1"/>
          </p:cNvPicPr>
          <p:nvPr/>
        </p:nvPicPr>
        <p:blipFill>
          <a:blip r:embed="rId2"/>
          <a:stretch>
            <a:fillRect/>
          </a:stretch>
        </p:blipFill>
        <p:spPr>
          <a:xfrm>
            <a:off x="0" y="1305558"/>
            <a:ext cx="7960698" cy="4450080"/>
          </a:xfrm>
          <a:prstGeom prst="rect">
            <a:avLst/>
          </a:prstGeom>
        </p:spPr>
      </p:pic>
      <p:sp>
        <p:nvSpPr>
          <p:cNvPr id="5"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KPI Analysis Report on Cards - Result by Year</a:t>
            </a:r>
            <a:endParaRPr lang="pt-BR" sz="3600" b="1" dirty="0"/>
          </a:p>
        </p:txBody>
      </p:sp>
      <p:sp>
        <p:nvSpPr>
          <p:cNvPr id="6" name="Retângulo 5"/>
          <p:cNvSpPr/>
          <p:nvPr/>
        </p:nvSpPr>
        <p:spPr>
          <a:xfrm>
            <a:off x="0" y="634935"/>
            <a:ext cx="11949795" cy="646331"/>
          </a:xfrm>
          <a:prstGeom prst="rect">
            <a:avLst/>
          </a:prstGeom>
        </p:spPr>
        <p:txBody>
          <a:bodyPr wrap="square">
            <a:spAutoFit/>
          </a:bodyPr>
          <a:lstStyle/>
          <a:p>
            <a:r>
              <a:rPr lang="pt-BR" dirty="0" err="1"/>
              <a:t>This</a:t>
            </a:r>
            <a:r>
              <a:rPr lang="pt-BR" dirty="0"/>
              <a:t> </a:t>
            </a:r>
            <a:r>
              <a:rPr lang="pt-BR" dirty="0" err="1"/>
              <a:t>Report</a:t>
            </a:r>
            <a:r>
              <a:rPr lang="pt-BR" dirty="0"/>
              <a:t> continues in </a:t>
            </a:r>
            <a:r>
              <a:rPr lang="pt-BR" dirty="0" err="1"/>
              <a:t>the</a:t>
            </a:r>
            <a:r>
              <a:rPr lang="pt-BR" dirty="0"/>
              <a:t> "Sales </a:t>
            </a:r>
            <a:r>
              <a:rPr lang="pt-BR" dirty="0" err="1"/>
              <a:t>KPIs</a:t>
            </a:r>
            <a:r>
              <a:rPr lang="pt-BR" dirty="0"/>
              <a:t>" </a:t>
            </a:r>
            <a:r>
              <a:rPr lang="pt-BR" dirty="0" err="1"/>
              <a:t>tab</a:t>
            </a:r>
            <a:r>
              <a:rPr lang="pt-BR" dirty="0"/>
              <a:t> </a:t>
            </a:r>
            <a:r>
              <a:rPr lang="pt-BR" dirty="0" err="1"/>
              <a:t>and</a:t>
            </a:r>
            <a:r>
              <a:rPr lang="pt-BR" dirty="0"/>
              <a:t> </a:t>
            </a:r>
            <a:r>
              <a:rPr lang="pt-BR" dirty="0" err="1"/>
              <a:t>using</a:t>
            </a:r>
            <a:r>
              <a:rPr lang="pt-BR" dirty="0"/>
              <a:t> </a:t>
            </a:r>
            <a:r>
              <a:rPr lang="pt-BR" dirty="0" err="1"/>
              <a:t>only</a:t>
            </a:r>
            <a:r>
              <a:rPr lang="pt-BR" dirty="0"/>
              <a:t> </a:t>
            </a:r>
            <a:r>
              <a:rPr lang="pt-BR" dirty="0" err="1"/>
              <a:t>the</a:t>
            </a:r>
            <a:r>
              <a:rPr lang="pt-BR" dirty="0"/>
              <a:t> "dimensional </a:t>
            </a:r>
            <a:r>
              <a:rPr lang="pt-BR" dirty="0" err="1"/>
              <a:t>KPIs</a:t>
            </a:r>
            <a:r>
              <a:rPr lang="pt-BR" dirty="0"/>
              <a:t>" </a:t>
            </a:r>
            <a:r>
              <a:rPr lang="pt-BR" dirty="0" err="1"/>
              <a:t>table</a:t>
            </a:r>
            <a:r>
              <a:rPr lang="pt-BR" dirty="0"/>
              <a:t>, it </a:t>
            </a:r>
            <a:r>
              <a:rPr lang="pt-BR" dirty="0" err="1"/>
              <a:t>performs</a:t>
            </a:r>
            <a:r>
              <a:rPr lang="pt-BR" dirty="0"/>
              <a:t> </a:t>
            </a:r>
            <a:r>
              <a:rPr lang="pt-BR" dirty="0" err="1"/>
              <a:t>analyses</a:t>
            </a:r>
            <a:r>
              <a:rPr lang="pt-BR" dirty="0"/>
              <a:t> </a:t>
            </a:r>
            <a:r>
              <a:rPr lang="pt-BR" dirty="0" err="1"/>
              <a:t>based</a:t>
            </a:r>
            <a:r>
              <a:rPr lang="pt-BR" dirty="0"/>
              <a:t> </a:t>
            </a:r>
            <a:r>
              <a:rPr lang="pt-BR" dirty="0" err="1"/>
              <a:t>on</a:t>
            </a:r>
            <a:r>
              <a:rPr lang="pt-BR" dirty="0"/>
              <a:t> </a:t>
            </a:r>
            <a:r>
              <a:rPr lang="pt-BR" dirty="0" err="1"/>
              <a:t>the</a:t>
            </a:r>
            <a:r>
              <a:rPr lang="pt-BR" dirty="0"/>
              <a:t> </a:t>
            </a:r>
            <a:r>
              <a:rPr lang="pt-BR" dirty="0" err="1"/>
              <a:t>card</a:t>
            </a:r>
            <a:r>
              <a:rPr lang="pt-BR" dirty="0"/>
              <a:t> </a:t>
            </a:r>
            <a:r>
              <a:rPr lang="pt-BR" dirty="0" err="1"/>
              <a:t>view</a:t>
            </a:r>
            <a:r>
              <a:rPr lang="pt-BR" dirty="0"/>
              <a:t>.</a:t>
            </a:r>
          </a:p>
        </p:txBody>
      </p:sp>
    </p:spTree>
    <p:extLst>
      <p:ext uri="{BB962C8B-B14F-4D97-AF65-F5344CB8AC3E}">
        <p14:creationId xmlns:p14="http://schemas.microsoft.com/office/powerpoint/2010/main" val="2839265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82878" y="795359"/>
            <a:ext cx="11913327" cy="573723"/>
          </a:xfrm>
        </p:spPr>
        <p:txBody>
          <a:bodyPr>
            <a:normAutofit fontScale="62500" lnSpcReduction="20000"/>
          </a:bodyPr>
          <a:lstStyle/>
          <a:p>
            <a:r>
              <a:rPr lang="en-US" dirty="0"/>
              <a:t>This report continues in the "Sales KPIs" tab and using only the "Dimensional KPIs" table, this report has 3 line graphs. The objective is to perform analyses using this data based on time series that will be based on the selected period of the year.</a:t>
            </a:r>
            <a:endParaRPr lang="pt-BR" dirty="0"/>
          </a:p>
        </p:txBody>
      </p:sp>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KPI Analysis Report by Lines - Result by Year</a:t>
            </a:r>
            <a:endParaRPr lang="pt-BR" sz="3600" b="1" dirty="0"/>
          </a:p>
        </p:txBody>
      </p:sp>
      <p:sp>
        <p:nvSpPr>
          <p:cNvPr id="6" name="CaixaDeTexto 5"/>
          <p:cNvSpPr txBox="1"/>
          <p:nvPr/>
        </p:nvSpPr>
        <p:spPr>
          <a:xfrm>
            <a:off x="9309462" y="1616604"/>
            <a:ext cx="2490651" cy="507831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7030A0"/>
                </a:solidFill>
              </a:rPr>
              <a:t>In purple highlight we can see the timeline graph with the metrics Sum of Goal and Total Sales by year-month for the selected year</a:t>
            </a:r>
            <a:r>
              <a:rPr lang="en-US" dirty="0" smtClean="0">
                <a:solidFill>
                  <a:srgbClr val="7030A0"/>
                </a:solidFill>
              </a:rPr>
              <a:t>.</a:t>
            </a:r>
          </a:p>
          <a:p>
            <a:pPr marL="285750" indent="-285750">
              <a:buFont typeface="Arial" panose="020B0604020202020204" pitchFamily="34" charset="0"/>
              <a:buChar char="•"/>
            </a:pPr>
            <a:r>
              <a:rPr lang="en-US" dirty="0">
                <a:solidFill>
                  <a:schemeClr val="accent6"/>
                </a:solidFill>
              </a:rPr>
              <a:t>In green highlight we can see two line graphs, the first shows the Goal Balance by Value and the second shows the Goal Balance by Percentage, this is the final result according to the selected year.</a:t>
            </a:r>
            <a:endParaRPr lang="pt-BR" dirty="0">
              <a:solidFill>
                <a:schemeClr val="accent6"/>
              </a:solidFill>
            </a:endParaRPr>
          </a:p>
        </p:txBody>
      </p:sp>
      <p:pic>
        <p:nvPicPr>
          <p:cNvPr id="7" name="Imagem 6"/>
          <p:cNvPicPr>
            <a:picLocks noChangeAspect="1"/>
          </p:cNvPicPr>
          <p:nvPr/>
        </p:nvPicPr>
        <p:blipFill>
          <a:blip r:embed="rId2"/>
          <a:stretch>
            <a:fillRect/>
          </a:stretch>
        </p:blipFill>
        <p:spPr>
          <a:xfrm>
            <a:off x="70212" y="1553799"/>
            <a:ext cx="9239250" cy="5857875"/>
          </a:xfrm>
          <a:prstGeom prst="rect">
            <a:avLst/>
          </a:prstGeom>
        </p:spPr>
      </p:pic>
    </p:spTree>
    <p:extLst>
      <p:ext uri="{BB962C8B-B14F-4D97-AF65-F5344CB8AC3E}">
        <p14:creationId xmlns:p14="http://schemas.microsoft.com/office/powerpoint/2010/main" val="30335580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217079" y="2306342"/>
            <a:ext cx="2857500" cy="4295775"/>
          </a:xfrm>
          <a:prstGeom prst="rect">
            <a:avLst/>
          </a:prstGeom>
        </p:spPr>
      </p:pic>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Using </a:t>
            </a:r>
            <a:r>
              <a:rPr lang="en-US" sz="3600" b="1" dirty="0" err="1"/>
              <a:t>Dax</a:t>
            </a:r>
            <a:r>
              <a:rPr lang="en-US" sz="3600" b="1" dirty="0"/>
              <a:t> In Power BI</a:t>
            </a:r>
            <a:endParaRPr lang="pt-BR" sz="3600" b="1" dirty="0"/>
          </a:p>
        </p:txBody>
      </p:sp>
      <p:pic>
        <p:nvPicPr>
          <p:cNvPr id="6" name="Imagem 5"/>
          <p:cNvPicPr>
            <a:picLocks noChangeAspect="1"/>
          </p:cNvPicPr>
          <p:nvPr/>
        </p:nvPicPr>
        <p:blipFill>
          <a:blip r:embed="rId3"/>
          <a:stretch>
            <a:fillRect/>
          </a:stretch>
        </p:blipFill>
        <p:spPr>
          <a:xfrm>
            <a:off x="3575958" y="2306342"/>
            <a:ext cx="6781800" cy="2657475"/>
          </a:xfrm>
          <a:prstGeom prst="rect">
            <a:avLst/>
          </a:prstGeom>
        </p:spPr>
      </p:pic>
      <p:sp>
        <p:nvSpPr>
          <p:cNvPr id="7" name="CaixaDeTexto 6"/>
          <p:cNvSpPr txBox="1"/>
          <p:nvPr/>
        </p:nvSpPr>
        <p:spPr>
          <a:xfrm>
            <a:off x="65313" y="1422710"/>
            <a:ext cx="11987349" cy="646331"/>
          </a:xfrm>
          <a:prstGeom prst="rect">
            <a:avLst/>
          </a:prstGeom>
          <a:noFill/>
        </p:spPr>
        <p:txBody>
          <a:bodyPr wrap="square" rtlCol="0">
            <a:spAutoFit/>
          </a:bodyPr>
          <a:lstStyle/>
          <a:p>
            <a:r>
              <a:rPr lang="en-US" b="1" dirty="0"/>
              <a:t>Command Switch: </a:t>
            </a:r>
            <a:r>
              <a:rPr lang="en-US" dirty="0"/>
              <a:t>This command is used to evaluate each condition in the Month field (1 to 12) and replace the month number with the month description</a:t>
            </a:r>
            <a:endParaRPr lang="pt-BR" dirty="0"/>
          </a:p>
        </p:txBody>
      </p:sp>
    </p:spTree>
    <p:extLst>
      <p:ext uri="{BB962C8B-B14F-4D97-AF65-F5344CB8AC3E}">
        <p14:creationId xmlns:p14="http://schemas.microsoft.com/office/powerpoint/2010/main" val="29921767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Using </a:t>
            </a:r>
            <a:r>
              <a:rPr lang="en-US" sz="3600" b="1" dirty="0" err="1"/>
              <a:t>Dax</a:t>
            </a:r>
            <a:r>
              <a:rPr lang="en-US" sz="3600" b="1" dirty="0"/>
              <a:t> In Power BI</a:t>
            </a:r>
            <a:endParaRPr lang="pt-BR" sz="3600" b="1" dirty="0"/>
          </a:p>
        </p:txBody>
      </p:sp>
      <p:pic>
        <p:nvPicPr>
          <p:cNvPr id="5" name="Imagem 4"/>
          <p:cNvPicPr>
            <a:picLocks noChangeAspect="1"/>
          </p:cNvPicPr>
          <p:nvPr/>
        </p:nvPicPr>
        <p:blipFill>
          <a:blip r:embed="rId2"/>
          <a:stretch>
            <a:fillRect/>
          </a:stretch>
        </p:blipFill>
        <p:spPr>
          <a:xfrm>
            <a:off x="102325" y="2202151"/>
            <a:ext cx="2630940" cy="4266389"/>
          </a:xfrm>
          <a:prstGeom prst="rect">
            <a:avLst/>
          </a:prstGeom>
        </p:spPr>
      </p:pic>
      <p:pic>
        <p:nvPicPr>
          <p:cNvPr id="6" name="Imagem 5"/>
          <p:cNvPicPr>
            <a:picLocks noChangeAspect="1"/>
          </p:cNvPicPr>
          <p:nvPr/>
        </p:nvPicPr>
        <p:blipFill>
          <a:blip r:embed="rId3"/>
          <a:stretch>
            <a:fillRect/>
          </a:stretch>
        </p:blipFill>
        <p:spPr>
          <a:xfrm>
            <a:off x="102325" y="1654175"/>
            <a:ext cx="7162800" cy="342900"/>
          </a:xfrm>
          <a:prstGeom prst="rect">
            <a:avLst/>
          </a:prstGeom>
        </p:spPr>
      </p:pic>
      <p:sp>
        <p:nvSpPr>
          <p:cNvPr id="7" name="Retângulo 6"/>
          <p:cNvSpPr/>
          <p:nvPr/>
        </p:nvSpPr>
        <p:spPr>
          <a:xfrm>
            <a:off x="0" y="714618"/>
            <a:ext cx="11508194" cy="923330"/>
          </a:xfrm>
          <a:prstGeom prst="rect">
            <a:avLst/>
          </a:prstGeom>
        </p:spPr>
        <p:txBody>
          <a:bodyPr wrap="square">
            <a:spAutoFit/>
          </a:bodyPr>
          <a:lstStyle/>
          <a:p>
            <a:r>
              <a:rPr lang="pt-BR" b="1" dirty="0" err="1" smtClean="0"/>
              <a:t>Concatenating</a:t>
            </a:r>
            <a:r>
              <a:rPr lang="pt-BR" b="1" dirty="0" smtClean="0"/>
              <a:t> </a:t>
            </a:r>
            <a:r>
              <a:rPr lang="pt-BR" b="1" dirty="0" err="1" smtClean="0"/>
              <a:t>fields</a:t>
            </a:r>
            <a:r>
              <a:rPr lang="pt-BR" b="1" dirty="0" smtClean="0"/>
              <a:t> in </a:t>
            </a:r>
            <a:r>
              <a:rPr lang="pt-BR" b="1" dirty="0" err="1" smtClean="0"/>
              <a:t>Dax</a:t>
            </a:r>
            <a:r>
              <a:rPr lang="pt-BR" b="1" dirty="0" smtClean="0"/>
              <a:t> :  </a:t>
            </a:r>
            <a:r>
              <a:rPr lang="en-US" dirty="0"/>
              <a:t>In this case we use the &amp; operator which is the same as the AND operator in Programming Logic, we can place the text using " between the characters and add fields from within the Power BI tables and join them into a single field.</a:t>
            </a:r>
            <a:endParaRPr lang="pt-BR" dirty="0"/>
          </a:p>
        </p:txBody>
      </p:sp>
    </p:spTree>
    <p:extLst>
      <p:ext uri="{BB962C8B-B14F-4D97-AF65-F5344CB8AC3E}">
        <p14:creationId xmlns:p14="http://schemas.microsoft.com/office/powerpoint/2010/main" val="1673077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206827" y="792080"/>
            <a:ext cx="11789229" cy="722310"/>
          </a:xfrm>
        </p:spPr>
        <p:txBody>
          <a:bodyPr>
            <a:normAutofit/>
          </a:bodyPr>
          <a:lstStyle/>
          <a:p>
            <a:pPr marL="0" indent="0">
              <a:buNone/>
            </a:pPr>
            <a:r>
              <a:rPr lang="en-US" sz="1800" dirty="0"/>
              <a:t>command </a:t>
            </a:r>
            <a:r>
              <a:rPr lang="en-US" sz="1800" b="1" dirty="0" smtClean="0"/>
              <a:t>calculate(</a:t>
            </a:r>
            <a:r>
              <a:rPr lang="en-US" sz="1800" b="1" dirty="0" err="1" smtClean="0"/>
              <a:t>distincount</a:t>
            </a:r>
            <a:r>
              <a:rPr lang="en-US" sz="1800" b="1" dirty="0" smtClean="0"/>
              <a:t>()) </a:t>
            </a:r>
            <a:r>
              <a:rPr lang="en-US" sz="1800" dirty="0" smtClean="0"/>
              <a:t>: </a:t>
            </a:r>
            <a:r>
              <a:rPr lang="en-US" sz="1800" dirty="0"/>
              <a:t>Used in this case to count the unique quantity of each customer, removing duplicates if they exist</a:t>
            </a:r>
            <a:endParaRPr lang="pt-BR" sz="1800" dirty="0"/>
          </a:p>
        </p:txBody>
      </p:sp>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Using </a:t>
            </a:r>
            <a:r>
              <a:rPr lang="en-US" sz="3600" b="1" dirty="0" err="1"/>
              <a:t>Dax</a:t>
            </a:r>
            <a:r>
              <a:rPr lang="en-US" sz="3600" b="1" dirty="0"/>
              <a:t> In Power BI</a:t>
            </a:r>
            <a:endParaRPr lang="pt-BR" sz="3600" b="1" dirty="0"/>
          </a:p>
        </p:txBody>
      </p:sp>
      <p:pic>
        <p:nvPicPr>
          <p:cNvPr id="5" name="Imagem 4"/>
          <p:cNvPicPr>
            <a:picLocks noChangeAspect="1"/>
          </p:cNvPicPr>
          <p:nvPr/>
        </p:nvPicPr>
        <p:blipFill>
          <a:blip r:embed="rId2"/>
          <a:stretch>
            <a:fillRect/>
          </a:stretch>
        </p:blipFill>
        <p:spPr>
          <a:xfrm>
            <a:off x="283573" y="1493270"/>
            <a:ext cx="2324100" cy="1114425"/>
          </a:xfrm>
          <a:prstGeom prst="rect">
            <a:avLst/>
          </a:prstGeom>
        </p:spPr>
      </p:pic>
      <p:pic>
        <p:nvPicPr>
          <p:cNvPr id="6" name="Imagem 5"/>
          <p:cNvPicPr>
            <a:picLocks noChangeAspect="1"/>
          </p:cNvPicPr>
          <p:nvPr/>
        </p:nvPicPr>
        <p:blipFill>
          <a:blip r:embed="rId3"/>
          <a:stretch>
            <a:fillRect/>
          </a:stretch>
        </p:blipFill>
        <p:spPr>
          <a:xfrm>
            <a:off x="2747554" y="1430426"/>
            <a:ext cx="5257800" cy="552450"/>
          </a:xfrm>
          <a:prstGeom prst="rect">
            <a:avLst/>
          </a:prstGeom>
        </p:spPr>
      </p:pic>
      <p:pic>
        <p:nvPicPr>
          <p:cNvPr id="7" name="Imagem 6"/>
          <p:cNvPicPr>
            <a:picLocks noChangeAspect="1"/>
          </p:cNvPicPr>
          <p:nvPr/>
        </p:nvPicPr>
        <p:blipFill>
          <a:blip r:embed="rId4"/>
          <a:stretch>
            <a:fillRect/>
          </a:stretch>
        </p:blipFill>
        <p:spPr>
          <a:xfrm>
            <a:off x="283573" y="4305123"/>
            <a:ext cx="1846762" cy="2552877"/>
          </a:xfrm>
          <a:prstGeom prst="rect">
            <a:avLst/>
          </a:prstGeom>
        </p:spPr>
      </p:pic>
      <p:pic>
        <p:nvPicPr>
          <p:cNvPr id="8" name="Imagem 7"/>
          <p:cNvPicPr>
            <a:picLocks noChangeAspect="1"/>
          </p:cNvPicPr>
          <p:nvPr/>
        </p:nvPicPr>
        <p:blipFill>
          <a:blip r:embed="rId5"/>
          <a:stretch>
            <a:fillRect/>
          </a:stretch>
        </p:blipFill>
        <p:spPr>
          <a:xfrm>
            <a:off x="283573" y="3804858"/>
            <a:ext cx="7124700" cy="400050"/>
          </a:xfrm>
          <a:prstGeom prst="rect">
            <a:avLst/>
          </a:prstGeom>
        </p:spPr>
      </p:pic>
      <p:sp>
        <p:nvSpPr>
          <p:cNvPr id="9" name="Espaço Reservado para Conteúdo 2"/>
          <p:cNvSpPr txBox="1">
            <a:spLocks/>
          </p:cNvSpPr>
          <p:nvPr/>
        </p:nvSpPr>
        <p:spPr>
          <a:xfrm>
            <a:off x="2420984" y="4624251"/>
            <a:ext cx="9152708" cy="19507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Command </a:t>
            </a:r>
            <a:r>
              <a:rPr lang="en-US" sz="1600" b="1" dirty="0"/>
              <a:t>divide(field1,field2,0): </a:t>
            </a:r>
            <a:r>
              <a:rPr lang="en-US" sz="1600" dirty="0"/>
              <a:t>Here the field1 is a sum of </a:t>
            </a:r>
            <a:r>
              <a:rPr lang="en-US" sz="1600" dirty="0" err="1"/>
              <a:t>TotalValue</a:t>
            </a:r>
            <a:r>
              <a:rPr lang="en-US" sz="1600" dirty="0"/>
              <a:t>, but in this case for each row and </a:t>
            </a:r>
            <a:r>
              <a:rPr lang="en-US" sz="1600" dirty="0" err="1"/>
              <a:t>SumTotalValue</a:t>
            </a:r>
            <a:r>
              <a:rPr lang="en-US" sz="1600" dirty="0"/>
              <a:t> is a sum calculated for the total of the column ignoring all filters.</a:t>
            </a:r>
          </a:p>
          <a:p>
            <a:pPr marL="0" indent="0">
              <a:buNone/>
            </a:pPr>
            <a:r>
              <a:rPr lang="en-US" sz="1600" dirty="0"/>
              <a:t>The result of this calculation shows how much each value in </a:t>
            </a:r>
            <a:r>
              <a:rPr lang="en-US" sz="1600" dirty="0" err="1"/>
              <a:t>TotalValue</a:t>
            </a:r>
            <a:r>
              <a:rPr lang="en-US" sz="1600" dirty="0"/>
              <a:t> participates in relation to the total of this field in the sum of the column, the value represents a percentage value.</a:t>
            </a:r>
          </a:p>
          <a:p>
            <a:pPr marL="0" indent="0">
              <a:buNone/>
            </a:pPr>
            <a:r>
              <a:rPr lang="en-US" sz="1600" dirty="0"/>
              <a:t>The zero at the end of the command means if the calculate brings an error the system will show the value 0 , because when we have one division by zero returns an error in calculate</a:t>
            </a:r>
            <a:endParaRPr lang="pt-BR" sz="1600" dirty="0"/>
          </a:p>
        </p:txBody>
      </p:sp>
    </p:spTree>
    <p:extLst>
      <p:ext uri="{BB962C8B-B14F-4D97-AF65-F5344CB8AC3E}">
        <p14:creationId xmlns:p14="http://schemas.microsoft.com/office/powerpoint/2010/main" val="38285448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Using </a:t>
            </a:r>
            <a:r>
              <a:rPr lang="en-US" sz="3600" b="1" dirty="0" err="1"/>
              <a:t>Dax</a:t>
            </a:r>
            <a:r>
              <a:rPr lang="en-US" sz="3600" b="1" dirty="0"/>
              <a:t> In Power BI</a:t>
            </a:r>
            <a:endParaRPr lang="pt-BR" sz="3600" b="1" dirty="0"/>
          </a:p>
        </p:txBody>
      </p:sp>
      <p:pic>
        <p:nvPicPr>
          <p:cNvPr id="5" name="Imagem 4"/>
          <p:cNvPicPr>
            <a:picLocks noChangeAspect="1"/>
          </p:cNvPicPr>
          <p:nvPr/>
        </p:nvPicPr>
        <p:blipFill>
          <a:blip r:embed="rId2"/>
          <a:stretch>
            <a:fillRect/>
          </a:stretch>
        </p:blipFill>
        <p:spPr>
          <a:xfrm>
            <a:off x="166959" y="1825625"/>
            <a:ext cx="2505075" cy="847725"/>
          </a:xfrm>
          <a:prstGeom prst="rect">
            <a:avLst/>
          </a:prstGeom>
        </p:spPr>
      </p:pic>
      <p:pic>
        <p:nvPicPr>
          <p:cNvPr id="6" name="Imagem 5"/>
          <p:cNvPicPr>
            <a:picLocks noChangeAspect="1"/>
          </p:cNvPicPr>
          <p:nvPr/>
        </p:nvPicPr>
        <p:blipFill>
          <a:blip r:embed="rId3"/>
          <a:stretch>
            <a:fillRect/>
          </a:stretch>
        </p:blipFill>
        <p:spPr>
          <a:xfrm>
            <a:off x="2801983" y="1825625"/>
            <a:ext cx="5334000" cy="638175"/>
          </a:xfrm>
          <a:prstGeom prst="rect">
            <a:avLst/>
          </a:prstGeom>
        </p:spPr>
      </p:pic>
      <p:sp>
        <p:nvSpPr>
          <p:cNvPr id="7" name="Espaço Reservado para Conteúdo 2"/>
          <p:cNvSpPr txBox="1">
            <a:spLocks/>
          </p:cNvSpPr>
          <p:nvPr/>
        </p:nvSpPr>
        <p:spPr>
          <a:xfrm>
            <a:off x="166959" y="983668"/>
            <a:ext cx="11789229" cy="72231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t>
            </a:r>
            <a:r>
              <a:rPr lang="en-US" b="1" dirty="0" smtClean="0"/>
              <a:t>ommand </a:t>
            </a:r>
            <a:r>
              <a:rPr lang="en-US" b="1" dirty="0" err="1"/>
              <a:t>c</a:t>
            </a:r>
            <a:r>
              <a:rPr lang="en-US" b="1" dirty="0" err="1" smtClean="0"/>
              <a:t>alculat</a:t>
            </a:r>
            <a:r>
              <a:rPr lang="en-US" b="1" dirty="0" smtClean="0"/>
              <a:t>(sum(field1</a:t>
            </a:r>
            <a:r>
              <a:rPr lang="en-US" b="1" dirty="0"/>
              <a:t>),all</a:t>
            </a:r>
            <a:r>
              <a:rPr lang="en-US" b="1" dirty="0" smtClean="0"/>
              <a:t>()): </a:t>
            </a:r>
            <a:r>
              <a:rPr lang="en-US" dirty="0" smtClean="0"/>
              <a:t>In </a:t>
            </a:r>
            <a:r>
              <a:rPr lang="en-US" dirty="0"/>
              <a:t>this command a sum of the </a:t>
            </a:r>
            <a:r>
              <a:rPr lang="en-US" dirty="0" err="1"/>
              <a:t>TotalValue</a:t>
            </a:r>
            <a:r>
              <a:rPr lang="en-US" dirty="0"/>
              <a:t> field is made, at the end the all() command, means that all filters will be ignored, it means that this is the sum of the total of all the column, but when creating this new field, we must use new measure and not new column.</a:t>
            </a:r>
            <a:endParaRPr lang="pt-BR" dirty="0"/>
          </a:p>
        </p:txBody>
      </p:sp>
      <p:pic>
        <p:nvPicPr>
          <p:cNvPr id="8" name="Imagem 7"/>
          <p:cNvPicPr>
            <a:picLocks noChangeAspect="1"/>
          </p:cNvPicPr>
          <p:nvPr/>
        </p:nvPicPr>
        <p:blipFill>
          <a:blip r:embed="rId4"/>
          <a:stretch>
            <a:fillRect/>
          </a:stretch>
        </p:blipFill>
        <p:spPr>
          <a:xfrm>
            <a:off x="249145" y="4068806"/>
            <a:ext cx="2952750" cy="952500"/>
          </a:xfrm>
          <a:prstGeom prst="rect">
            <a:avLst/>
          </a:prstGeom>
        </p:spPr>
      </p:pic>
      <p:pic>
        <p:nvPicPr>
          <p:cNvPr id="9" name="Imagem 8"/>
          <p:cNvPicPr>
            <a:picLocks noChangeAspect="1"/>
          </p:cNvPicPr>
          <p:nvPr/>
        </p:nvPicPr>
        <p:blipFill>
          <a:blip r:embed="rId5"/>
          <a:stretch>
            <a:fillRect/>
          </a:stretch>
        </p:blipFill>
        <p:spPr>
          <a:xfrm>
            <a:off x="166959" y="3464053"/>
            <a:ext cx="4029075" cy="476250"/>
          </a:xfrm>
          <a:prstGeom prst="rect">
            <a:avLst/>
          </a:prstGeom>
        </p:spPr>
      </p:pic>
      <p:sp>
        <p:nvSpPr>
          <p:cNvPr id="10" name="Retângulo 9"/>
          <p:cNvSpPr/>
          <p:nvPr/>
        </p:nvSpPr>
        <p:spPr>
          <a:xfrm>
            <a:off x="3358649" y="4063393"/>
            <a:ext cx="8511134" cy="1754326"/>
          </a:xfrm>
          <a:prstGeom prst="rect">
            <a:avLst/>
          </a:prstGeom>
        </p:spPr>
        <p:txBody>
          <a:bodyPr wrap="square">
            <a:spAutoFit/>
          </a:bodyPr>
          <a:lstStyle/>
          <a:p>
            <a:r>
              <a:rPr lang="en-US" dirty="0" smtClean="0"/>
              <a:t>Command </a:t>
            </a:r>
            <a:r>
              <a:rPr lang="en-US" b="1" dirty="0" smtClean="0"/>
              <a:t>related(field1</a:t>
            </a:r>
            <a:r>
              <a:rPr lang="en-US" b="1" dirty="0"/>
              <a:t>): </a:t>
            </a:r>
            <a:r>
              <a:rPr lang="en-US" dirty="0"/>
              <a:t>This command is used to bring the field that has a relationship with this table, allow removing all null values ​​from this field, this "date" field comes from the </a:t>
            </a:r>
            <a:r>
              <a:rPr lang="en-US" dirty="0" err="1"/>
              <a:t>dimensiontime</a:t>
            </a:r>
            <a:r>
              <a:rPr lang="en-US" dirty="0"/>
              <a:t> table is a calendar table due to this, the type Relationship allows showing the future date, but without value because it does not have these values ​​in the transactional table, but using this command we solve the null problem without changing the relationship between the tables.</a:t>
            </a:r>
            <a:endParaRPr lang="pt-BR" dirty="0"/>
          </a:p>
        </p:txBody>
      </p:sp>
    </p:spTree>
    <p:extLst>
      <p:ext uri="{BB962C8B-B14F-4D97-AF65-F5344CB8AC3E}">
        <p14:creationId xmlns:p14="http://schemas.microsoft.com/office/powerpoint/2010/main" val="3896451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0" y="612321"/>
            <a:ext cx="12192000" cy="558347"/>
          </a:xfrm>
        </p:spPr>
        <p:txBody>
          <a:bodyPr>
            <a:normAutofit fontScale="70000" lnSpcReduction="20000"/>
          </a:bodyPr>
          <a:lstStyle/>
          <a:p>
            <a:r>
              <a:rPr lang="pt-BR" dirty="0">
                <a:solidFill>
                  <a:srgbClr val="00B0F0"/>
                </a:solidFill>
              </a:rPr>
              <a:t>No destaque azul, aqui temos que selecionar o nome e a localização do servidor </a:t>
            </a:r>
            <a:r>
              <a:rPr lang="pt-BR" dirty="0" err="1">
                <a:solidFill>
                  <a:srgbClr val="00B0F0"/>
                </a:solidFill>
              </a:rPr>
              <a:t>postgre</a:t>
            </a:r>
            <a:r>
              <a:rPr lang="pt-BR" dirty="0">
                <a:solidFill>
                  <a:srgbClr val="00B0F0"/>
                </a:solidFill>
              </a:rPr>
              <a:t> hospedado, neste caso está na máquina local, então usamos "</a:t>
            </a:r>
            <a:r>
              <a:rPr lang="pt-BR" dirty="0" err="1" smtClean="0">
                <a:solidFill>
                  <a:srgbClr val="00B0F0"/>
                </a:solidFill>
              </a:rPr>
              <a:t>localhost</a:t>
            </a:r>
            <a:r>
              <a:rPr lang="pt-BR" dirty="0" smtClean="0">
                <a:solidFill>
                  <a:srgbClr val="00B0F0"/>
                </a:solidFill>
              </a:rPr>
              <a:t>“.</a:t>
            </a:r>
            <a:endParaRPr lang="pt-BR" dirty="0">
              <a:solidFill>
                <a:srgbClr val="00B0F0"/>
              </a:solidFill>
            </a:endParaRPr>
          </a:p>
        </p:txBody>
      </p:sp>
      <p:sp>
        <p:nvSpPr>
          <p:cNvPr id="4" name="Título 1"/>
          <p:cNvSpPr txBox="1">
            <a:spLocks/>
          </p:cNvSpPr>
          <p:nvPr/>
        </p:nvSpPr>
        <p:spPr>
          <a:xfrm>
            <a:off x="0" y="0"/>
            <a:ext cx="11789391" cy="61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pic>
        <p:nvPicPr>
          <p:cNvPr id="5" name="Imagem 4"/>
          <p:cNvPicPr>
            <a:picLocks noChangeAspect="1"/>
          </p:cNvPicPr>
          <p:nvPr/>
        </p:nvPicPr>
        <p:blipFill>
          <a:blip r:embed="rId2"/>
          <a:stretch>
            <a:fillRect/>
          </a:stretch>
        </p:blipFill>
        <p:spPr>
          <a:xfrm>
            <a:off x="51686" y="2551016"/>
            <a:ext cx="8066314" cy="4220403"/>
          </a:xfrm>
          <a:prstGeom prst="rect">
            <a:avLst/>
          </a:prstGeom>
        </p:spPr>
      </p:pic>
      <p:sp>
        <p:nvSpPr>
          <p:cNvPr id="6" name="CaixaDeTexto 5"/>
          <p:cNvSpPr txBox="1"/>
          <p:nvPr/>
        </p:nvSpPr>
        <p:spPr>
          <a:xfrm>
            <a:off x="-1" y="1219919"/>
            <a:ext cx="12091307"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solidFill>
              </a:rPr>
              <a:t>In the green highlight, here we put the name of the database, in this case it is called : DATABASE_JJ_BIKE</a:t>
            </a:r>
            <a:endParaRPr lang="pt-BR" b="1" dirty="0">
              <a:solidFill>
                <a:schemeClr val="accent6"/>
              </a:solidFill>
            </a:endParaRPr>
          </a:p>
        </p:txBody>
      </p:sp>
      <p:sp>
        <p:nvSpPr>
          <p:cNvPr id="7" name="CaixaDeTexto 6"/>
          <p:cNvSpPr txBox="1"/>
          <p:nvPr/>
        </p:nvSpPr>
        <p:spPr>
          <a:xfrm>
            <a:off x="-1" y="1627686"/>
            <a:ext cx="1219200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solidFill>
              </a:rPr>
              <a:t>In the orange highlight, here we select the "Direct Query" option because we develop queries connected directly to the database, it is not a simple import of data, but this connection allows us to update immediately when we execute the command for update.</a:t>
            </a:r>
            <a:endParaRPr lang="pt-BR" dirty="0">
              <a:solidFill>
                <a:schemeClr val="accent2"/>
              </a:solidFill>
            </a:endParaRPr>
          </a:p>
        </p:txBody>
      </p:sp>
      <p:sp>
        <p:nvSpPr>
          <p:cNvPr id="8" name="CaixaDeTexto 7"/>
          <p:cNvSpPr txBox="1"/>
          <p:nvPr/>
        </p:nvSpPr>
        <p:spPr>
          <a:xfrm>
            <a:off x="8285828" y="2269370"/>
            <a:ext cx="390617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After that, Power BI will ask for the </a:t>
            </a:r>
            <a:r>
              <a:rPr lang="en-US" dirty="0" err="1"/>
              <a:t>PostGre</a:t>
            </a:r>
            <a:r>
              <a:rPr lang="en-US" dirty="0"/>
              <a:t> database username and password, just enter the credentials and you will connect to the database.</a:t>
            </a:r>
            <a:endParaRPr lang="pt-BR" dirty="0"/>
          </a:p>
        </p:txBody>
      </p:sp>
      <p:pic>
        <p:nvPicPr>
          <p:cNvPr id="10" name="Imagem 9"/>
          <p:cNvPicPr>
            <a:picLocks noChangeAspect="1"/>
          </p:cNvPicPr>
          <p:nvPr/>
        </p:nvPicPr>
        <p:blipFill>
          <a:blip r:embed="rId3"/>
          <a:stretch>
            <a:fillRect/>
          </a:stretch>
        </p:blipFill>
        <p:spPr>
          <a:xfrm>
            <a:off x="8285828" y="3720848"/>
            <a:ext cx="3275920" cy="3137152"/>
          </a:xfrm>
          <a:prstGeom prst="rect">
            <a:avLst/>
          </a:prstGeom>
        </p:spPr>
      </p:pic>
    </p:spTree>
    <p:extLst>
      <p:ext uri="{BB962C8B-B14F-4D97-AF65-F5344CB8AC3E}">
        <p14:creationId xmlns:p14="http://schemas.microsoft.com/office/powerpoint/2010/main" val="9541567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0" y="919638"/>
            <a:ext cx="12131040" cy="572249"/>
          </a:xfrm>
        </p:spPr>
        <p:txBody>
          <a:bodyPr>
            <a:normAutofit fontScale="55000" lnSpcReduction="20000"/>
          </a:bodyPr>
          <a:lstStyle/>
          <a:p>
            <a:pPr marL="0" indent="0">
              <a:buNone/>
            </a:pPr>
            <a:r>
              <a:rPr lang="en-US" b="1" dirty="0"/>
              <a:t>Command (field1-field2): </a:t>
            </a:r>
            <a:r>
              <a:rPr lang="en-US" dirty="0"/>
              <a:t>In this case we have the subtraction operation using the sum at the end. In this case we take the sales result and subtract it from the target result and obtain the final result, this is a Final Result of the Company or sellers in the selected period. This field was created as a </a:t>
            </a:r>
            <a:r>
              <a:rPr lang="en-US" dirty="0" smtClean="0"/>
              <a:t>column.</a:t>
            </a:r>
            <a:endParaRPr lang="pt-BR" dirty="0"/>
          </a:p>
        </p:txBody>
      </p:sp>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Using </a:t>
            </a:r>
            <a:r>
              <a:rPr lang="en-US" sz="3600" b="1" dirty="0" err="1"/>
              <a:t>Dax</a:t>
            </a:r>
            <a:r>
              <a:rPr lang="en-US" sz="3600" b="1" dirty="0"/>
              <a:t> In Power BI</a:t>
            </a:r>
            <a:endParaRPr lang="pt-BR" sz="3600" b="1" dirty="0"/>
          </a:p>
        </p:txBody>
      </p:sp>
      <p:pic>
        <p:nvPicPr>
          <p:cNvPr id="5" name="Imagem 4"/>
          <p:cNvPicPr>
            <a:picLocks noChangeAspect="1"/>
          </p:cNvPicPr>
          <p:nvPr/>
        </p:nvPicPr>
        <p:blipFill>
          <a:blip r:embed="rId2"/>
          <a:stretch>
            <a:fillRect/>
          </a:stretch>
        </p:blipFill>
        <p:spPr>
          <a:xfrm>
            <a:off x="144780" y="2086519"/>
            <a:ext cx="2514600" cy="1047750"/>
          </a:xfrm>
          <a:prstGeom prst="rect">
            <a:avLst/>
          </a:prstGeom>
        </p:spPr>
      </p:pic>
      <p:pic>
        <p:nvPicPr>
          <p:cNvPr id="6" name="Imagem 5"/>
          <p:cNvPicPr>
            <a:picLocks noChangeAspect="1"/>
          </p:cNvPicPr>
          <p:nvPr/>
        </p:nvPicPr>
        <p:blipFill>
          <a:blip r:embed="rId3"/>
          <a:stretch>
            <a:fillRect/>
          </a:stretch>
        </p:blipFill>
        <p:spPr>
          <a:xfrm>
            <a:off x="144780" y="1491887"/>
            <a:ext cx="4876800" cy="495300"/>
          </a:xfrm>
          <a:prstGeom prst="rect">
            <a:avLst/>
          </a:prstGeom>
        </p:spPr>
      </p:pic>
      <p:pic>
        <p:nvPicPr>
          <p:cNvPr id="7" name="Imagem 6"/>
          <p:cNvPicPr>
            <a:picLocks noChangeAspect="1"/>
          </p:cNvPicPr>
          <p:nvPr/>
        </p:nvPicPr>
        <p:blipFill>
          <a:blip r:embed="rId4"/>
          <a:stretch>
            <a:fillRect/>
          </a:stretch>
        </p:blipFill>
        <p:spPr>
          <a:xfrm>
            <a:off x="116205" y="5753100"/>
            <a:ext cx="2219325" cy="1104900"/>
          </a:xfrm>
          <a:prstGeom prst="rect">
            <a:avLst/>
          </a:prstGeom>
        </p:spPr>
      </p:pic>
      <p:pic>
        <p:nvPicPr>
          <p:cNvPr id="8" name="Imagem 7"/>
          <p:cNvPicPr>
            <a:picLocks noChangeAspect="1"/>
          </p:cNvPicPr>
          <p:nvPr/>
        </p:nvPicPr>
        <p:blipFill>
          <a:blip r:embed="rId5"/>
          <a:stretch>
            <a:fillRect/>
          </a:stretch>
        </p:blipFill>
        <p:spPr>
          <a:xfrm>
            <a:off x="116205" y="5240801"/>
            <a:ext cx="4495800" cy="495300"/>
          </a:xfrm>
          <a:prstGeom prst="rect">
            <a:avLst/>
          </a:prstGeom>
        </p:spPr>
      </p:pic>
      <p:pic>
        <p:nvPicPr>
          <p:cNvPr id="9" name="Imagem 8"/>
          <p:cNvPicPr>
            <a:picLocks noChangeAspect="1"/>
          </p:cNvPicPr>
          <p:nvPr/>
        </p:nvPicPr>
        <p:blipFill>
          <a:blip r:embed="rId6"/>
          <a:stretch>
            <a:fillRect/>
          </a:stretch>
        </p:blipFill>
        <p:spPr>
          <a:xfrm>
            <a:off x="7454265" y="5318362"/>
            <a:ext cx="3886200" cy="552450"/>
          </a:xfrm>
          <a:prstGeom prst="rect">
            <a:avLst/>
          </a:prstGeom>
        </p:spPr>
      </p:pic>
      <p:pic>
        <p:nvPicPr>
          <p:cNvPr id="10" name="Imagem 9"/>
          <p:cNvPicPr>
            <a:picLocks noChangeAspect="1"/>
          </p:cNvPicPr>
          <p:nvPr/>
        </p:nvPicPr>
        <p:blipFill>
          <a:blip r:embed="rId7"/>
          <a:stretch>
            <a:fillRect/>
          </a:stretch>
        </p:blipFill>
        <p:spPr>
          <a:xfrm>
            <a:off x="7454265" y="6067299"/>
            <a:ext cx="4676775" cy="514350"/>
          </a:xfrm>
          <a:prstGeom prst="rect">
            <a:avLst/>
          </a:prstGeom>
        </p:spPr>
      </p:pic>
      <p:pic>
        <p:nvPicPr>
          <p:cNvPr id="11" name="Imagem 10"/>
          <p:cNvPicPr>
            <a:picLocks noChangeAspect="1"/>
          </p:cNvPicPr>
          <p:nvPr/>
        </p:nvPicPr>
        <p:blipFill>
          <a:blip r:embed="rId8"/>
          <a:stretch>
            <a:fillRect/>
          </a:stretch>
        </p:blipFill>
        <p:spPr>
          <a:xfrm>
            <a:off x="5021580" y="5319597"/>
            <a:ext cx="2333625" cy="933450"/>
          </a:xfrm>
          <a:prstGeom prst="rect">
            <a:avLst/>
          </a:prstGeom>
        </p:spPr>
      </p:pic>
      <p:sp>
        <p:nvSpPr>
          <p:cNvPr id="13" name="Retângulo 12"/>
          <p:cNvSpPr/>
          <p:nvPr/>
        </p:nvSpPr>
        <p:spPr>
          <a:xfrm>
            <a:off x="-3266" y="3480854"/>
            <a:ext cx="12134306" cy="1815882"/>
          </a:xfrm>
          <a:prstGeom prst="rect">
            <a:avLst/>
          </a:prstGeom>
        </p:spPr>
        <p:txBody>
          <a:bodyPr wrap="square">
            <a:spAutoFit/>
          </a:bodyPr>
          <a:lstStyle/>
          <a:p>
            <a:r>
              <a:rPr lang="pt-BR" sz="1400" b="1" dirty="0" err="1" smtClean="0"/>
              <a:t>Command</a:t>
            </a:r>
            <a:r>
              <a:rPr lang="pt-BR" sz="1400" b="1" dirty="0" smtClean="0"/>
              <a:t> divide(field1-field2,0</a:t>
            </a:r>
            <a:r>
              <a:rPr lang="pt-BR" sz="1400" b="1" dirty="0"/>
              <a:t>)-1 </a:t>
            </a:r>
            <a:r>
              <a:rPr lang="pt-BR" sz="1400" dirty="0" smtClean="0"/>
              <a:t>: In </a:t>
            </a:r>
            <a:r>
              <a:rPr lang="pt-BR" sz="1400" dirty="0" err="1"/>
              <a:t>this</a:t>
            </a:r>
            <a:r>
              <a:rPr lang="pt-BR" sz="1400" dirty="0"/>
              <a:t> case </a:t>
            </a:r>
            <a:r>
              <a:rPr lang="pt-BR" sz="1400" dirty="0" err="1"/>
              <a:t>we</a:t>
            </a:r>
            <a:r>
              <a:rPr lang="pt-BR" sz="1400" dirty="0"/>
              <a:t> </a:t>
            </a:r>
            <a:r>
              <a:rPr lang="pt-BR" sz="1400" dirty="0" err="1"/>
              <a:t>have</a:t>
            </a:r>
            <a:r>
              <a:rPr lang="pt-BR" sz="1400" dirty="0"/>
              <a:t> </a:t>
            </a:r>
            <a:r>
              <a:rPr lang="pt-BR" sz="1400" dirty="0" err="1"/>
              <a:t>the</a:t>
            </a:r>
            <a:r>
              <a:rPr lang="pt-BR" sz="1400" dirty="0"/>
              <a:t> </a:t>
            </a:r>
            <a:r>
              <a:rPr lang="pt-BR" sz="1400" dirty="0" err="1"/>
              <a:t>division</a:t>
            </a:r>
            <a:r>
              <a:rPr lang="pt-BR" sz="1400" dirty="0"/>
              <a:t> </a:t>
            </a:r>
            <a:r>
              <a:rPr lang="pt-BR" sz="1400" dirty="0" err="1"/>
              <a:t>operation</a:t>
            </a:r>
            <a:r>
              <a:rPr lang="pt-BR" sz="1400" dirty="0"/>
              <a:t> </a:t>
            </a:r>
            <a:r>
              <a:rPr lang="pt-BR" sz="1400" dirty="0" err="1"/>
              <a:t>using</a:t>
            </a:r>
            <a:r>
              <a:rPr lang="pt-BR" sz="1400" dirty="0"/>
              <a:t> </a:t>
            </a:r>
            <a:r>
              <a:rPr lang="pt-BR" sz="1400" dirty="0" err="1"/>
              <a:t>two</a:t>
            </a:r>
            <a:r>
              <a:rPr lang="pt-BR" sz="1400" dirty="0"/>
              <a:t> </a:t>
            </a:r>
            <a:r>
              <a:rPr lang="pt-BR" sz="1400" dirty="0" err="1"/>
              <a:t>different</a:t>
            </a:r>
            <a:r>
              <a:rPr lang="pt-BR" sz="1400" dirty="0"/>
              <a:t> </a:t>
            </a:r>
            <a:r>
              <a:rPr lang="pt-BR" sz="1400" dirty="0" err="1"/>
              <a:t>fields</a:t>
            </a:r>
            <a:r>
              <a:rPr lang="pt-BR" sz="1400" dirty="0"/>
              <a:t>, </a:t>
            </a:r>
            <a:r>
              <a:rPr lang="pt-BR" sz="1400" dirty="0" err="1"/>
              <a:t>the</a:t>
            </a:r>
            <a:r>
              <a:rPr lang="pt-BR" sz="1400" dirty="0"/>
              <a:t> zero in </a:t>
            </a:r>
            <a:r>
              <a:rPr lang="pt-BR" sz="1400" dirty="0" err="1"/>
              <a:t>this</a:t>
            </a:r>
            <a:r>
              <a:rPr lang="pt-BR" sz="1400" dirty="0"/>
              <a:t> </a:t>
            </a:r>
            <a:r>
              <a:rPr lang="pt-BR" sz="1400" dirty="0" err="1"/>
              <a:t>command</a:t>
            </a:r>
            <a:r>
              <a:rPr lang="pt-BR" sz="1400" dirty="0"/>
              <a:t> </a:t>
            </a:r>
            <a:r>
              <a:rPr lang="pt-BR" sz="1400" dirty="0" err="1"/>
              <a:t>means</a:t>
            </a:r>
            <a:r>
              <a:rPr lang="pt-BR" sz="1400" dirty="0"/>
              <a:t> </a:t>
            </a:r>
            <a:r>
              <a:rPr lang="pt-BR" sz="1400" dirty="0" err="1"/>
              <a:t>that</a:t>
            </a:r>
            <a:r>
              <a:rPr lang="pt-BR" sz="1400" dirty="0"/>
              <a:t> </a:t>
            </a:r>
            <a:r>
              <a:rPr lang="pt-BR" sz="1400" dirty="0" err="1"/>
              <a:t>if</a:t>
            </a:r>
            <a:r>
              <a:rPr lang="pt-BR" sz="1400" dirty="0"/>
              <a:t> </a:t>
            </a:r>
            <a:r>
              <a:rPr lang="pt-BR" sz="1400" dirty="0" err="1"/>
              <a:t>the</a:t>
            </a:r>
            <a:r>
              <a:rPr lang="pt-BR" sz="1400" dirty="0"/>
              <a:t> </a:t>
            </a:r>
            <a:r>
              <a:rPr lang="pt-BR" sz="1400" dirty="0" err="1"/>
              <a:t>calculation</a:t>
            </a:r>
            <a:r>
              <a:rPr lang="pt-BR" sz="1400" dirty="0"/>
              <a:t> </a:t>
            </a:r>
            <a:r>
              <a:rPr lang="pt-BR" sz="1400" dirty="0" err="1"/>
              <a:t>returns</a:t>
            </a:r>
            <a:r>
              <a:rPr lang="pt-BR" sz="1400" dirty="0"/>
              <a:t> </a:t>
            </a:r>
            <a:r>
              <a:rPr lang="pt-BR" sz="1400" dirty="0" err="1"/>
              <a:t>an</a:t>
            </a:r>
            <a:r>
              <a:rPr lang="pt-BR" sz="1400" dirty="0"/>
              <a:t> </a:t>
            </a:r>
            <a:r>
              <a:rPr lang="pt-BR" sz="1400" dirty="0" err="1"/>
              <a:t>error</a:t>
            </a:r>
            <a:r>
              <a:rPr lang="pt-BR" sz="1400" dirty="0"/>
              <a:t>, </a:t>
            </a:r>
            <a:r>
              <a:rPr lang="pt-BR" sz="1400" dirty="0" err="1"/>
              <a:t>the</a:t>
            </a:r>
            <a:r>
              <a:rPr lang="pt-BR" sz="1400" dirty="0"/>
              <a:t> system </a:t>
            </a:r>
            <a:r>
              <a:rPr lang="pt-BR" sz="1400" dirty="0" err="1"/>
              <a:t>will</a:t>
            </a:r>
            <a:r>
              <a:rPr lang="pt-BR" sz="1400" dirty="0"/>
              <a:t> </a:t>
            </a:r>
            <a:r>
              <a:rPr lang="pt-BR" sz="1400" dirty="0" err="1"/>
              <a:t>replace</a:t>
            </a:r>
            <a:r>
              <a:rPr lang="pt-BR" sz="1400" dirty="0"/>
              <a:t> it </a:t>
            </a:r>
            <a:r>
              <a:rPr lang="pt-BR" sz="1400" dirty="0" err="1"/>
              <a:t>with</a:t>
            </a:r>
            <a:r>
              <a:rPr lang="pt-BR" sz="1400" dirty="0"/>
              <a:t> zero.</a:t>
            </a:r>
          </a:p>
          <a:p>
            <a:r>
              <a:rPr lang="pt-BR" sz="1400" dirty="0" smtClean="0"/>
              <a:t>    In </a:t>
            </a:r>
            <a:r>
              <a:rPr lang="pt-BR" sz="1400" dirty="0" err="1"/>
              <a:t>this</a:t>
            </a:r>
            <a:r>
              <a:rPr lang="pt-BR" sz="1400" dirty="0"/>
              <a:t> case, </a:t>
            </a:r>
            <a:r>
              <a:rPr lang="pt-BR" sz="1400" dirty="0" err="1"/>
              <a:t>field</a:t>
            </a:r>
            <a:r>
              <a:rPr lang="pt-BR" sz="1400" dirty="0"/>
              <a:t> 1 </a:t>
            </a:r>
            <a:r>
              <a:rPr lang="pt-BR" sz="1400" dirty="0" err="1"/>
              <a:t>is</a:t>
            </a:r>
            <a:r>
              <a:rPr lang="pt-BR" sz="1400" dirty="0"/>
              <a:t> a </a:t>
            </a:r>
            <a:r>
              <a:rPr lang="pt-BR" sz="1400" dirty="0" err="1"/>
              <a:t>value</a:t>
            </a:r>
            <a:r>
              <a:rPr lang="pt-BR" sz="1400" dirty="0"/>
              <a:t> </a:t>
            </a:r>
            <a:r>
              <a:rPr lang="pt-BR" sz="1400" dirty="0" err="1"/>
              <a:t>calculated</a:t>
            </a:r>
            <a:r>
              <a:rPr lang="pt-BR" sz="1400" dirty="0"/>
              <a:t> </a:t>
            </a:r>
            <a:r>
              <a:rPr lang="pt-BR" sz="1400" dirty="0" err="1"/>
              <a:t>from</a:t>
            </a:r>
            <a:r>
              <a:rPr lang="pt-BR" sz="1400" dirty="0"/>
              <a:t> </a:t>
            </a:r>
            <a:r>
              <a:rPr lang="pt-BR" sz="1400" dirty="0" err="1"/>
              <a:t>the</a:t>
            </a:r>
            <a:r>
              <a:rPr lang="pt-BR" sz="1400" dirty="0"/>
              <a:t> sum </a:t>
            </a:r>
            <a:r>
              <a:rPr lang="pt-BR" sz="1400" dirty="0" err="1"/>
              <a:t>of</a:t>
            </a:r>
            <a:r>
              <a:rPr lang="pt-BR" sz="1400" dirty="0"/>
              <a:t> </a:t>
            </a:r>
            <a:r>
              <a:rPr lang="pt-BR" sz="1400" dirty="0" err="1"/>
              <a:t>the</a:t>
            </a:r>
            <a:r>
              <a:rPr lang="pt-BR" sz="1400" dirty="0"/>
              <a:t> total </a:t>
            </a:r>
            <a:r>
              <a:rPr lang="pt-BR" sz="1400" dirty="0" err="1"/>
              <a:t>sales</a:t>
            </a:r>
            <a:r>
              <a:rPr lang="pt-BR" sz="1400" dirty="0"/>
              <a:t> </a:t>
            </a:r>
            <a:r>
              <a:rPr lang="pt-BR" sz="1400" dirty="0" err="1"/>
              <a:t>value</a:t>
            </a:r>
            <a:r>
              <a:rPr lang="pt-BR" sz="1400" dirty="0"/>
              <a:t>, </a:t>
            </a:r>
            <a:r>
              <a:rPr lang="pt-BR" sz="1400" dirty="0" err="1"/>
              <a:t>the</a:t>
            </a:r>
            <a:r>
              <a:rPr lang="pt-BR" sz="1400" dirty="0"/>
              <a:t> </a:t>
            </a:r>
            <a:r>
              <a:rPr lang="pt-BR" sz="1400" dirty="0" err="1"/>
              <a:t>second</a:t>
            </a:r>
            <a:r>
              <a:rPr lang="pt-BR" sz="1400" dirty="0"/>
              <a:t> </a:t>
            </a:r>
            <a:r>
              <a:rPr lang="pt-BR" sz="1400" dirty="0" err="1"/>
              <a:t>field</a:t>
            </a:r>
            <a:r>
              <a:rPr lang="pt-BR" sz="1400" dirty="0"/>
              <a:t> </a:t>
            </a:r>
            <a:r>
              <a:rPr lang="pt-BR" sz="1400" dirty="0" err="1"/>
              <a:t>is</a:t>
            </a:r>
            <a:r>
              <a:rPr lang="pt-BR" sz="1400" dirty="0"/>
              <a:t> a sum </a:t>
            </a:r>
            <a:r>
              <a:rPr lang="pt-BR" sz="1400" dirty="0" err="1"/>
              <a:t>of</a:t>
            </a:r>
            <a:r>
              <a:rPr lang="pt-BR" sz="1400" dirty="0"/>
              <a:t> </a:t>
            </a:r>
            <a:r>
              <a:rPr lang="pt-BR" sz="1400" dirty="0" err="1"/>
              <a:t>the</a:t>
            </a:r>
            <a:r>
              <a:rPr lang="pt-BR" sz="1400" dirty="0"/>
              <a:t> total </a:t>
            </a:r>
            <a:r>
              <a:rPr lang="pt-BR" sz="1400" dirty="0" err="1"/>
              <a:t>target</a:t>
            </a:r>
            <a:r>
              <a:rPr lang="pt-BR" sz="1400" dirty="0"/>
              <a:t>, </a:t>
            </a:r>
            <a:r>
              <a:rPr lang="pt-BR" sz="1400" dirty="0" err="1"/>
              <a:t>when</a:t>
            </a:r>
            <a:r>
              <a:rPr lang="pt-BR" sz="1400" dirty="0"/>
              <a:t> </a:t>
            </a:r>
            <a:r>
              <a:rPr lang="pt-BR" sz="1400" dirty="0" err="1"/>
              <a:t>we</a:t>
            </a:r>
            <a:r>
              <a:rPr lang="pt-BR" sz="1400" dirty="0"/>
              <a:t> divide </a:t>
            </a:r>
            <a:r>
              <a:rPr lang="pt-BR" sz="1400" dirty="0" err="1"/>
              <a:t>the</a:t>
            </a:r>
            <a:r>
              <a:rPr lang="pt-BR" sz="1400" dirty="0"/>
              <a:t> total sum </a:t>
            </a:r>
            <a:r>
              <a:rPr lang="pt-BR" sz="1400" dirty="0" err="1"/>
              <a:t>of</a:t>
            </a:r>
            <a:r>
              <a:rPr lang="pt-BR" sz="1400" dirty="0"/>
              <a:t> </a:t>
            </a:r>
            <a:r>
              <a:rPr lang="pt-BR" sz="1400" dirty="0" err="1"/>
              <a:t>sales</a:t>
            </a:r>
            <a:r>
              <a:rPr lang="pt-BR" sz="1400" dirty="0"/>
              <a:t> </a:t>
            </a:r>
            <a:r>
              <a:rPr lang="pt-BR" sz="1400" dirty="0" err="1"/>
              <a:t>by</a:t>
            </a:r>
            <a:r>
              <a:rPr lang="pt-BR" sz="1400" dirty="0"/>
              <a:t> </a:t>
            </a:r>
            <a:r>
              <a:rPr lang="pt-BR" sz="1400" dirty="0" err="1"/>
              <a:t>the</a:t>
            </a:r>
            <a:r>
              <a:rPr lang="pt-BR" sz="1400" dirty="0"/>
              <a:t> total sum </a:t>
            </a:r>
            <a:r>
              <a:rPr lang="pt-BR" sz="1400" dirty="0" err="1"/>
              <a:t>of</a:t>
            </a:r>
            <a:r>
              <a:rPr lang="pt-BR" sz="1400" dirty="0"/>
              <a:t> </a:t>
            </a:r>
            <a:r>
              <a:rPr lang="pt-BR" sz="1400" dirty="0" err="1"/>
              <a:t>the</a:t>
            </a:r>
            <a:r>
              <a:rPr lang="pt-BR" sz="1400" dirty="0"/>
              <a:t> </a:t>
            </a:r>
            <a:r>
              <a:rPr lang="pt-BR" sz="1400" dirty="0" err="1"/>
              <a:t>target</a:t>
            </a:r>
            <a:r>
              <a:rPr lang="pt-BR" sz="1400" dirty="0"/>
              <a:t>, </a:t>
            </a:r>
            <a:r>
              <a:rPr lang="pt-BR" sz="1400" dirty="0" err="1"/>
              <a:t>we</a:t>
            </a:r>
            <a:r>
              <a:rPr lang="pt-BR" sz="1400" dirty="0"/>
              <a:t> </a:t>
            </a:r>
            <a:r>
              <a:rPr lang="pt-BR" sz="1400" dirty="0" err="1"/>
              <a:t>have</a:t>
            </a:r>
            <a:r>
              <a:rPr lang="pt-BR" sz="1400" dirty="0"/>
              <a:t> </a:t>
            </a:r>
            <a:r>
              <a:rPr lang="pt-BR" sz="1400" dirty="0" err="1"/>
              <a:t>the</a:t>
            </a:r>
            <a:r>
              <a:rPr lang="pt-BR" sz="1400" dirty="0"/>
              <a:t> </a:t>
            </a:r>
            <a:r>
              <a:rPr lang="pt-BR" sz="1400" dirty="0" err="1"/>
              <a:t>calculation</a:t>
            </a:r>
            <a:r>
              <a:rPr lang="pt-BR" sz="1400" dirty="0"/>
              <a:t> </a:t>
            </a:r>
            <a:r>
              <a:rPr lang="pt-BR" sz="1400" dirty="0" err="1"/>
              <a:t>of</a:t>
            </a:r>
            <a:r>
              <a:rPr lang="pt-BR" sz="1400" dirty="0"/>
              <a:t> </a:t>
            </a:r>
            <a:r>
              <a:rPr lang="pt-BR" sz="1400" dirty="0" err="1"/>
              <a:t>the</a:t>
            </a:r>
            <a:r>
              <a:rPr lang="pt-BR" sz="1400" dirty="0"/>
              <a:t> </a:t>
            </a:r>
            <a:r>
              <a:rPr lang="pt-BR" sz="1400" dirty="0" err="1"/>
              <a:t>share</a:t>
            </a:r>
            <a:r>
              <a:rPr lang="pt-BR" sz="1400" dirty="0"/>
              <a:t> </a:t>
            </a:r>
            <a:r>
              <a:rPr lang="pt-BR" sz="1400" dirty="0" err="1"/>
              <a:t>of</a:t>
            </a:r>
            <a:r>
              <a:rPr lang="pt-BR" sz="1400" dirty="0"/>
              <a:t> </a:t>
            </a:r>
            <a:r>
              <a:rPr lang="pt-BR" sz="1400" dirty="0" err="1"/>
              <a:t>sales</a:t>
            </a:r>
            <a:r>
              <a:rPr lang="pt-BR" sz="1400" dirty="0"/>
              <a:t> per </a:t>
            </a:r>
            <a:r>
              <a:rPr lang="pt-BR" sz="1400" dirty="0" err="1"/>
              <a:t>target</a:t>
            </a:r>
            <a:r>
              <a:rPr lang="pt-BR" sz="1400" dirty="0"/>
              <a:t>, </a:t>
            </a:r>
            <a:r>
              <a:rPr lang="pt-BR" sz="1400" dirty="0" err="1"/>
              <a:t>this</a:t>
            </a:r>
            <a:r>
              <a:rPr lang="pt-BR" sz="1400" dirty="0"/>
              <a:t> </a:t>
            </a:r>
            <a:r>
              <a:rPr lang="pt-BR" sz="1400" dirty="0" err="1"/>
              <a:t>is</a:t>
            </a:r>
            <a:r>
              <a:rPr lang="pt-BR" sz="1400" dirty="0"/>
              <a:t> a </a:t>
            </a:r>
            <a:r>
              <a:rPr lang="pt-BR" sz="1400" dirty="0" err="1"/>
              <a:t>percentage</a:t>
            </a:r>
            <a:r>
              <a:rPr lang="pt-BR" sz="1400" dirty="0"/>
              <a:t> </a:t>
            </a:r>
            <a:r>
              <a:rPr lang="pt-BR" sz="1400" dirty="0" err="1"/>
              <a:t>calculation</a:t>
            </a:r>
            <a:r>
              <a:rPr lang="pt-BR" sz="1400" dirty="0"/>
              <a:t>, </a:t>
            </a:r>
            <a:r>
              <a:rPr lang="pt-BR" sz="1400" dirty="0" err="1"/>
              <a:t>the</a:t>
            </a:r>
            <a:r>
              <a:rPr lang="pt-BR" sz="1400" dirty="0"/>
              <a:t> </a:t>
            </a:r>
            <a:r>
              <a:rPr lang="pt-BR" sz="1400" dirty="0" err="1"/>
              <a:t>subtraction</a:t>
            </a:r>
            <a:r>
              <a:rPr lang="pt-BR" sz="1400" dirty="0"/>
              <a:t> in </a:t>
            </a:r>
            <a:r>
              <a:rPr lang="pt-BR" sz="1400" dirty="0" err="1"/>
              <a:t>command</a:t>
            </a:r>
            <a:r>
              <a:rPr lang="pt-BR" sz="1400" dirty="0"/>
              <a:t> 1, </a:t>
            </a:r>
            <a:r>
              <a:rPr lang="pt-BR" sz="1400" dirty="0" err="1"/>
              <a:t>means</a:t>
            </a:r>
            <a:r>
              <a:rPr lang="pt-BR" sz="1400" dirty="0"/>
              <a:t> </a:t>
            </a:r>
            <a:r>
              <a:rPr lang="pt-BR" sz="1400" dirty="0" err="1"/>
              <a:t>that</a:t>
            </a:r>
            <a:r>
              <a:rPr lang="pt-BR" sz="1400" dirty="0"/>
              <a:t> </a:t>
            </a:r>
            <a:r>
              <a:rPr lang="pt-BR" sz="1400" dirty="0" err="1"/>
              <a:t>the</a:t>
            </a:r>
            <a:r>
              <a:rPr lang="pt-BR" sz="1400" dirty="0"/>
              <a:t> system </a:t>
            </a:r>
            <a:r>
              <a:rPr lang="pt-BR" sz="1400" dirty="0" err="1"/>
              <a:t>will</a:t>
            </a:r>
            <a:r>
              <a:rPr lang="pt-BR" sz="1400" dirty="0"/>
              <a:t> </a:t>
            </a:r>
            <a:r>
              <a:rPr lang="pt-BR" sz="1400" dirty="0" err="1"/>
              <a:t>subtract</a:t>
            </a:r>
            <a:r>
              <a:rPr lang="pt-BR" sz="1400" dirty="0"/>
              <a:t> </a:t>
            </a:r>
            <a:r>
              <a:rPr lang="pt-BR" sz="1400" dirty="0" err="1"/>
              <a:t>the</a:t>
            </a:r>
            <a:r>
              <a:rPr lang="pt-BR" sz="1400" dirty="0"/>
              <a:t> </a:t>
            </a:r>
            <a:r>
              <a:rPr lang="pt-BR" sz="1400" dirty="0" err="1"/>
              <a:t>percentage</a:t>
            </a:r>
            <a:r>
              <a:rPr lang="pt-BR" sz="1400" dirty="0"/>
              <a:t> </a:t>
            </a:r>
            <a:r>
              <a:rPr lang="pt-BR" sz="1400" dirty="0" err="1"/>
              <a:t>from</a:t>
            </a:r>
            <a:r>
              <a:rPr lang="pt-BR" sz="1400" dirty="0"/>
              <a:t> 100% </a:t>
            </a:r>
            <a:r>
              <a:rPr lang="pt-BR" sz="1400" dirty="0" err="1"/>
              <a:t>and</a:t>
            </a:r>
            <a:r>
              <a:rPr lang="pt-BR" sz="1400" dirty="0"/>
              <a:t> </a:t>
            </a:r>
            <a:r>
              <a:rPr lang="pt-BR" sz="1400" dirty="0" err="1"/>
              <a:t>give</a:t>
            </a:r>
            <a:r>
              <a:rPr lang="pt-BR" sz="1400" dirty="0"/>
              <a:t> </a:t>
            </a:r>
            <a:r>
              <a:rPr lang="pt-BR" sz="1400" dirty="0" err="1"/>
              <a:t>the</a:t>
            </a:r>
            <a:r>
              <a:rPr lang="pt-BR" sz="1400" dirty="0"/>
              <a:t> final </a:t>
            </a:r>
            <a:r>
              <a:rPr lang="pt-BR" sz="1400" dirty="0" err="1"/>
              <a:t>result</a:t>
            </a:r>
            <a:r>
              <a:rPr lang="pt-BR" sz="1400" dirty="0"/>
              <a:t>, </a:t>
            </a:r>
            <a:r>
              <a:rPr lang="pt-BR" sz="1400" dirty="0" err="1"/>
              <a:t>this</a:t>
            </a:r>
            <a:r>
              <a:rPr lang="pt-BR" sz="1400" dirty="0"/>
              <a:t> </a:t>
            </a:r>
            <a:r>
              <a:rPr lang="pt-BR" sz="1400" dirty="0" err="1"/>
              <a:t>means</a:t>
            </a:r>
            <a:r>
              <a:rPr lang="pt-BR" sz="1400" dirty="0"/>
              <a:t> for </a:t>
            </a:r>
            <a:r>
              <a:rPr lang="pt-BR" sz="1400" dirty="0" err="1"/>
              <a:t>example</a:t>
            </a:r>
            <a:r>
              <a:rPr lang="pt-BR" sz="1400" dirty="0"/>
              <a:t> </a:t>
            </a:r>
            <a:r>
              <a:rPr lang="pt-BR" sz="1400" dirty="0" err="1"/>
              <a:t>that</a:t>
            </a:r>
            <a:r>
              <a:rPr lang="pt-BR" sz="1400" dirty="0"/>
              <a:t> </a:t>
            </a:r>
            <a:r>
              <a:rPr lang="pt-BR" sz="1400" dirty="0" err="1"/>
              <a:t>if</a:t>
            </a:r>
            <a:r>
              <a:rPr lang="pt-BR" sz="1400" dirty="0"/>
              <a:t> </a:t>
            </a:r>
            <a:r>
              <a:rPr lang="pt-BR" sz="1400" dirty="0" err="1"/>
              <a:t>sales</a:t>
            </a:r>
            <a:r>
              <a:rPr lang="pt-BR" sz="1400" dirty="0"/>
              <a:t> are 120 </a:t>
            </a:r>
            <a:r>
              <a:rPr lang="pt-BR" sz="1400" dirty="0" err="1"/>
              <a:t>the</a:t>
            </a:r>
            <a:r>
              <a:rPr lang="pt-BR" sz="1400" dirty="0"/>
              <a:t> </a:t>
            </a:r>
            <a:r>
              <a:rPr lang="pt-BR" sz="1400" dirty="0" err="1"/>
              <a:t>target</a:t>
            </a:r>
            <a:r>
              <a:rPr lang="pt-BR" sz="1400" dirty="0"/>
              <a:t> </a:t>
            </a:r>
            <a:r>
              <a:rPr lang="pt-BR" sz="1400" dirty="0" err="1"/>
              <a:t>was</a:t>
            </a:r>
            <a:r>
              <a:rPr lang="pt-BR" sz="1400" dirty="0"/>
              <a:t> 100 </a:t>
            </a:r>
            <a:r>
              <a:rPr lang="pt-BR" sz="1400" dirty="0" err="1"/>
              <a:t>this</a:t>
            </a:r>
            <a:r>
              <a:rPr lang="pt-BR" sz="1400" dirty="0"/>
              <a:t> </a:t>
            </a:r>
            <a:r>
              <a:rPr lang="pt-BR" sz="1400" dirty="0" err="1"/>
              <a:t>result</a:t>
            </a:r>
            <a:r>
              <a:rPr lang="pt-BR" sz="1400" dirty="0"/>
              <a:t> </a:t>
            </a:r>
            <a:r>
              <a:rPr lang="pt-BR" sz="1400" dirty="0" err="1"/>
              <a:t>will</a:t>
            </a:r>
            <a:r>
              <a:rPr lang="pt-BR" sz="1400" dirty="0"/>
              <a:t> </a:t>
            </a:r>
            <a:r>
              <a:rPr lang="pt-BR" sz="1400" dirty="0" err="1"/>
              <a:t>be</a:t>
            </a:r>
            <a:r>
              <a:rPr lang="pt-BR" sz="1400" dirty="0"/>
              <a:t> 1.20 </a:t>
            </a:r>
            <a:r>
              <a:rPr lang="pt-BR" sz="1400" dirty="0" err="1"/>
              <a:t>represents</a:t>
            </a:r>
            <a:r>
              <a:rPr lang="pt-BR" sz="1400" dirty="0"/>
              <a:t> 120%, </a:t>
            </a:r>
            <a:r>
              <a:rPr lang="pt-BR" sz="1400" dirty="0" err="1"/>
              <a:t>means</a:t>
            </a:r>
            <a:r>
              <a:rPr lang="pt-BR" sz="1400" dirty="0"/>
              <a:t> </a:t>
            </a:r>
            <a:r>
              <a:rPr lang="pt-BR" sz="1400" dirty="0" err="1"/>
              <a:t>that</a:t>
            </a:r>
            <a:r>
              <a:rPr lang="pt-BR" sz="1400" dirty="0"/>
              <a:t> </a:t>
            </a:r>
            <a:r>
              <a:rPr lang="pt-BR" sz="1400" dirty="0" err="1"/>
              <a:t>the</a:t>
            </a:r>
            <a:r>
              <a:rPr lang="pt-BR" sz="1400" dirty="0"/>
              <a:t> </a:t>
            </a:r>
            <a:r>
              <a:rPr lang="pt-BR" sz="1400" dirty="0" err="1"/>
              <a:t>target</a:t>
            </a:r>
            <a:r>
              <a:rPr lang="pt-BR" sz="1400" dirty="0"/>
              <a:t> </a:t>
            </a:r>
            <a:r>
              <a:rPr lang="pt-BR" sz="1400" dirty="0" err="1"/>
              <a:t>was</a:t>
            </a:r>
            <a:r>
              <a:rPr lang="pt-BR" sz="1400" dirty="0"/>
              <a:t> </a:t>
            </a:r>
            <a:r>
              <a:rPr lang="pt-BR" sz="1400" dirty="0" err="1"/>
              <a:t>reached</a:t>
            </a:r>
            <a:r>
              <a:rPr lang="pt-BR" sz="1400" dirty="0"/>
              <a:t> </a:t>
            </a:r>
            <a:r>
              <a:rPr lang="pt-BR" sz="1400" dirty="0" err="1"/>
              <a:t>and</a:t>
            </a:r>
            <a:r>
              <a:rPr lang="pt-BR" sz="1400" dirty="0"/>
              <a:t> </a:t>
            </a:r>
            <a:r>
              <a:rPr lang="pt-BR" sz="1400" dirty="0" err="1"/>
              <a:t>exceeded</a:t>
            </a:r>
            <a:r>
              <a:rPr lang="pt-BR" sz="1400" dirty="0"/>
              <a:t> </a:t>
            </a:r>
            <a:r>
              <a:rPr lang="pt-BR" sz="1400" dirty="0" err="1"/>
              <a:t>by</a:t>
            </a:r>
            <a:r>
              <a:rPr lang="pt-BR" sz="1400" dirty="0"/>
              <a:t> 20%, </a:t>
            </a:r>
            <a:r>
              <a:rPr lang="pt-BR" sz="1400" dirty="0" err="1"/>
              <a:t>but</a:t>
            </a:r>
            <a:r>
              <a:rPr lang="pt-BR" sz="1400" dirty="0"/>
              <a:t> </a:t>
            </a:r>
            <a:r>
              <a:rPr lang="pt-BR" sz="1400" dirty="0" err="1"/>
              <a:t>when</a:t>
            </a:r>
            <a:r>
              <a:rPr lang="pt-BR" sz="1400" dirty="0"/>
              <a:t> </a:t>
            </a:r>
            <a:r>
              <a:rPr lang="pt-BR" sz="1400" dirty="0" err="1"/>
              <a:t>we</a:t>
            </a:r>
            <a:r>
              <a:rPr lang="pt-BR" sz="1400" dirty="0"/>
              <a:t> </a:t>
            </a:r>
            <a:r>
              <a:rPr lang="pt-BR" sz="1400" dirty="0" err="1"/>
              <a:t>put</a:t>
            </a:r>
            <a:r>
              <a:rPr lang="pt-BR" sz="1400" dirty="0"/>
              <a:t> -1, </a:t>
            </a:r>
            <a:r>
              <a:rPr lang="pt-BR" sz="1400" dirty="0" err="1"/>
              <a:t>the</a:t>
            </a:r>
            <a:r>
              <a:rPr lang="pt-BR" sz="1400" dirty="0"/>
              <a:t> balance </a:t>
            </a:r>
            <a:r>
              <a:rPr lang="pt-BR" sz="1400" dirty="0" err="1"/>
              <a:t>or</a:t>
            </a:r>
            <a:r>
              <a:rPr lang="pt-BR" sz="1400" dirty="0"/>
              <a:t> final </a:t>
            </a:r>
            <a:r>
              <a:rPr lang="pt-BR" sz="1400" dirty="0" err="1"/>
              <a:t>result</a:t>
            </a:r>
            <a:r>
              <a:rPr lang="pt-BR" sz="1400" dirty="0"/>
              <a:t> </a:t>
            </a:r>
            <a:r>
              <a:rPr lang="pt-BR" sz="1400" dirty="0" err="1"/>
              <a:t>is</a:t>
            </a:r>
            <a:r>
              <a:rPr lang="pt-BR" sz="1400" dirty="0"/>
              <a:t> </a:t>
            </a:r>
            <a:r>
              <a:rPr lang="pt-BR" sz="1400" dirty="0" err="1"/>
              <a:t>obtained</a:t>
            </a:r>
            <a:r>
              <a:rPr lang="pt-BR" sz="1400" dirty="0"/>
              <a:t>, in </a:t>
            </a:r>
            <a:r>
              <a:rPr lang="pt-BR" sz="1400" dirty="0" err="1"/>
              <a:t>this</a:t>
            </a:r>
            <a:r>
              <a:rPr lang="pt-BR" sz="1400" dirty="0"/>
              <a:t> case </a:t>
            </a:r>
            <a:r>
              <a:rPr lang="pt-BR" sz="1400" dirty="0" err="1"/>
              <a:t>the</a:t>
            </a:r>
            <a:r>
              <a:rPr lang="pt-BR" sz="1400" dirty="0"/>
              <a:t> </a:t>
            </a:r>
            <a:r>
              <a:rPr lang="pt-BR" sz="1400" dirty="0" err="1"/>
              <a:t>result</a:t>
            </a:r>
            <a:r>
              <a:rPr lang="pt-BR" sz="1400" dirty="0"/>
              <a:t> </a:t>
            </a:r>
            <a:r>
              <a:rPr lang="pt-BR" sz="1400" dirty="0" err="1"/>
              <a:t>will</a:t>
            </a:r>
            <a:r>
              <a:rPr lang="pt-BR" sz="1400" dirty="0"/>
              <a:t> </a:t>
            </a:r>
            <a:r>
              <a:rPr lang="pt-BR" sz="1400" dirty="0" err="1"/>
              <a:t>be</a:t>
            </a:r>
            <a:r>
              <a:rPr lang="pt-BR" sz="1400" dirty="0"/>
              <a:t> 20%, it </a:t>
            </a:r>
            <a:r>
              <a:rPr lang="pt-BR" sz="1400" dirty="0" err="1"/>
              <a:t>means</a:t>
            </a:r>
            <a:r>
              <a:rPr lang="pt-BR" sz="1400" dirty="0"/>
              <a:t> </a:t>
            </a:r>
            <a:r>
              <a:rPr lang="pt-BR" sz="1400" dirty="0" err="1"/>
              <a:t>that</a:t>
            </a:r>
            <a:r>
              <a:rPr lang="pt-BR" sz="1400" dirty="0"/>
              <a:t> 20% </a:t>
            </a:r>
            <a:r>
              <a:rPr lang="pt-BR" sz="1400" dirty="0" err="1"/>
              <a:t>of</a:t>
            </a:r>
            <a:r>
              <a:rPr lang="pt-BR" sz="1400" dirty="0"/>
              <a:t> </a:t>
            </a:r>
            <a:r>
              <a:rPr lang="pt-BR" sz="1400" dirty="0" err="1"/>
              <a:t>the</a:t>
            </a:r>
            <a:r>
              <a:rPr lang="pt-BR" sz="1400" dirty="0"/>
              <a:t> </a:t>
            </a:r>
            <a:r>
              <a:rPr lang="pt-BR" sz="1400" dirty="0" err="1"/>
              <a:t>target</a:t>
            </a:r>
            <a:r>
              <a:rPr lang="pt-BR" sz="1400" dirty="0"/>
              <a:t> </a:t>
            </a:r>
            <a:r>
              <a:rPr lang="pt-BR" sz="1400" dirty="0" err="1"/>
              <a:t>was</a:t>
            </a:r>
            <a:r>
              <a:rPr lang="pt-BR" sz="1400" dirty="0"/>
              <a:t> </a:t>
            </a:r>
            <a:r>
              <a:rPr lang="pt-BR" sz="1400" dirty="0" err="1"/>
              <a:t>exceeded</a:t>
            </a:r>
            <a:r>
              <a:rPr lang="pt-BR" sz="1400" dirty="0"/>
              <a:t>, </a:t>
            </a:r>
            <a:r>
              <a:rPr lang="pt-BR" sz="1400" dirty="0" err="1"/>
              <a:t>if</a:t>
            </a:r>
            <a:r>
              <a:rPr lang="pt-BR" sz="1400" dirty="0"/>
              <a:t> </a:t>
            </a:r>
            <a:r>
              <a:rPr lang="pt-BR" sz="1400" dirty="0" err="1"/>
              <a:t>the</a:t>
            </a:r>
            <a:r>
              <a:rPr lang="pt-BR" sz="1400" dirty="0"/>
              <a:t> </a:t>
            </a:r>
            <a:r>
              <a:rPr lang="pt-BR" sz="1400" dirty="0" err="1"/>
              <a:t>result</a:t>
            </a:r>
            <a:r>
              <a:rPr lang="pt-BR" sz="1400" dirty="0"/>
              <a:t> </a:t>
            </a:r>
            <a:r>
              <a:rPr lang="pt-BR" sz="1400" dirty="0" err="1"/>
              <a:t>is</a:t>
            </a:r>
            <a:r>
              <a:rPr lang="pt-BR" sz="1400" dirty="0"/>
              <a:t> negative it </a:t>
            </a:r>
            <a:r>
              <a:rPr lang="pt-BR" sz="1400" dirty="0" err="1"/>
              <a:t>means</a:t>
            </a:r>
            <a:r>
              <a:rPr lang="pt-BR" sz="1400" dirty="0"/>
              <a:t> </a:t>
            </a:r>
            <a:r>
              <a:rPr lang="pt-BR" sz="1400" dirty="0" err="1"/>
              <a:t>that</a:t>
            </a:r>
            <a:r>
              <a:rPr lang="pt-BR" sz="1400" dirty="0"/>
              <a:t> it </a:t>
            </a:r>
            <a:r>
              <a:rPr lang="pt-BR" sz="1400" dirty="0" err="1"/>
              <a:t>is</a:t>
            </a:r>
            <a:r>
              <a:rPr lang="pt-BR" sz="1400" dirty="0"/>
              <a:t> </a:t>
            </a:r>
            <a:r>
              <a:rPr lang="pt-BR" sz="1400" dirty="0" err="1"/>
              <a:t>the</a:t>
            </a:r>
            <a:r>
              <a:rPr lang="pt-BR" sz="1400" dirty="0"/>
              <a:t> final </a:t>
            </a:r>
            <a:r>
              <a:rPr lang="pt-BR" sz="1400" dirty="0" err="1"/>
              <a:t>result</a:t>
            </a:r>
            <a:r>
              <a:rPr lang="pt-BR" sz="1400" dirty="0"/>
              <a:t> </a:t>
            </a:r>
            <a:r>
              <a:rPr lang="pt-BR" sz="1400" dirty="0" err="1"/>
              <a:t>was</a:t>
            </a:r>
            <a:r>
              <a:rPr lang="pt-BR" sz="1400" dirty="0"/>
              <a:t> </a:t>
            </a:r>
            <a:r>
              <a:rPr lang="pt-BR" sz="1400" dirty="0" err="1"/>
              <a:t>lower</a:t>
            </a:r>
            <a:r>
              <a:rPr lang="pt-BR" sz="1400" dirty="0"/>
              <a:t> </a:t>
            </a:r>
            <a:r>
              <a:rPr lang="pt-BR" sz="1400" dirty="0" err="1"/>
              <a:t>than</a:t>
            </a:r>
            <a:r>
              <a:rPr lang="pt-BR" sz="1400" dirty="0"/>
              <a:t> </a:t>
            </a:r>
            <a:r>
              <a:rPr lang="pt-BR" sz="1400" dirty="0" err="1"/>
              <a:t>the</a:t>
            </a:r>
            <a:r>
              <a:rPr lang="pt-BR" sz="1400" dirty="0"/>
              <a:t> </a:t>
            </a:r>
            <a:r>
              <a:rPr lang="pt-BR" sz="1400" dirty="0" err="1"/>
              <a:t>target</a:t>
            </a:r>
            <a:r>
              <a:rPr lang="pt-BR" sz="1400" dirty="0"/>
              <a:t> </a:t>
            </a:r>
            <a:r>
              <a:rPr lang="pt-BR" sz="1400" dirty="0" err="1"/>
              <a:t>and</a:t>
            </a:r>
            <a:r>
              <a:rPr lang="pt-BR" sz="1400" dirty="0"/>
              <a:t> </a:t>
            </a:r>
            <a:r>
              <a:rPr lang="pt-BR" sz="1400" dirty="0" err="1"/>
              <a:t>the</a:t>
            </a:r>
            <a:r>
              <a:rPr lang="pt-BR" sz="1400" dirty="0"/>
              <a:t> </a:t>
            </a:r>
            <a:r>
              <a:rPr lang="pt-BR" sz="1400" dirty="0" err="1"/>
              <a:t>target</a:t>
            </a:r>
            <a:r>
              <a:rPr lang="pt-BR" sz="1400" dirty="0"/>
              <a:t> </a:t>
            </a:r>
            <a:r>
              <a:rPr lang="pt-BR" sz="1400" dirty="0" err="1"/>
              <a:t>was</a:t>
            </a:r>
            <a:r>
              <a:rPr lang="pt-BR" sz="1400" dirty="0"/>
              <a:t> </a:t>
            </a:r>
            <a:r>
              <a:rPr lang="pt-BR" sz="1400" dirty="0" err="1"/>
              <a:t>not</a:t>
            </a:r>
            <a:r>
              <a:rPr lang="pt-BR" sz="1400" dirty="0"/>
              <a:t> </a:t>
            </a:r>
            <a:r>
              <a:rPr lang="pt-BR" sz="1400" dirty="0" err="1"/>
              <a:t>achieved</a:t>
            </a:r>
            <a:r>
              <a:rPr lang="pt-BR" sz="1400" dirty="0"/>
              <a:t>.</a:t>
            </a:r>
          </a:p>
        </p:txBody>
      </p:sp>
    </p:spTree>
    <p:extLst>
      <p:ext uri="{BB962C8B-B14F-4D97-AF65-F5344CB8AC3E}">
        <p14:creationId xmlns:p14="http://schemas.microsoft.com/office/powerpoint/2010/main" val="41555910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9669" y="719636"/>
            <a:ext cx="12052662" cy="1013370"/>
          </a:xfrm>
        </p:spPr>
        <p:txBody>
          <a:bodyPr>
            <a:normAutofit fontScale="92500" lnSpcReduction="10000"/>
          </a:bodyPr>
          <a:lstStyle/>
          <a:p>
            <a:pPr marL="0" indent="0">
              <a:buNone/>
            </a:pPr>
            <a:r>
              <a:rPr lang="en-US" sz="1200" dirty="0"/>
              <a:t>To access the M language tool, we need to edit the </a:t>
            </a:r>
            <a:r>
              <a:rPr lang="en-US" sz="1200" dirty="0" smtClean="0"/>
              <a:t>table.</a:t>
            </a:r>
          </a:p>
          <a:p>
            <a:pPr marL="0" indent="0">
              <a:buNone/>
            </a:pPr>
            <a:r>
              <a:rPr lang="en-US" sz="1200" dirty="0" smtClean="0">
                <a:solidFill>
                  <a:srgbClr val="7030A0"/>
                </a:solidFill>
              </a:rPr>
              <a:t>In </a:t>
            </a:r>
            <a:r>
              <a:rPr lang="en-US" sz="1200" dirty="0">
                <a:solidFill>
                  <a:srgbClr val="7030A0"/>
                </a:solidFill>
              </a:rPr>
              <a:t>purple highlight we can see the name of the edited table called "dimension </a:t>
            </a:r>
            <a:r>
              <a:rPr lang="en-US" sz="1200" dirty="0" err="1">
                <a:solidFill>
                  <a:srgbClr val="7030A0"/>
                </a:solidFill>
              </a:rPr>
              <a:t>cubesales</a:t>
            </a:r>
            <a:r>
              <a:rPr lang="en-US" sz="1200" dirty="0">
                <a:solidFill>
                  <a:srgbClr val="7030A0"/>
                </a:solidFill>
              </a:rPr>
              <a:t>", the option add new column and add custom column was used to add this new column </a:t>
            </a:r>
            <a:r>
              <a:rPr lang="en-US" sz="1200" dirty="0" smtClean="0">
                <a:solidFill>
                  <a:srgbClr val="7030A0"/>
                </a:solidFill>
              </a:rPr>
              <a:t>shown.</a:t>
            </a:r>
          </a:p>
          <a:p>
            <a:pPr marL="0" indent="0">
              <a:buNone/>
            </a:pPr>
            <a:r>
              <a:rPr lang="en-US" sz="1200" dirty="0" smtClean="0">
                <a:solidFill>
                  <a:srgbClr val="00B050"/>
                </a:solidFill>
              </a:rPr>
              <a:t>In </a:t>
            </a:r>
            <a:r>
              <a:rPr lang="en-US" sz="1200" dirty="0">
                <a:solidFill>
                  <a:srgbClr val="00B050"/>
                </a:solidFill>
              </a:rPr>
              <a:t>green highlight, this column is a numeric value with the range 0 to 6 representing the day of the week.</a:t>
            </a:r>
          </a:p>
          <a:p>
            <a:pPr marL="0" indent="0">
              <a:buNone/>
            </a:pPr>
            <a:r>
              <a:rPr lang="en-US" sz="1200" dirty="0">
                <a:solidFill>
                  <a:srgbClr val="00B0F0"/>
                </a:solidFill>
              </a:rPr>
              <a:t>In light blue we can see the code for this column, </a:t>
            </a:r>
            <a:r>
              <a:rPr lang="en-US" sz="1200" dirty="0" err="1">
                <a:solidFill>
                  <a:srgbClr val="00B0F0"/>
                </a:solidFill>
              </a:rPr>
              <a:t>Date.DayOfWeek</a:t>
            </a:r>
            <a:r>
              <a:rPr lang="en-US" sz="1200" dirty="0">
                <a:solidFill>
                  <a:srgbClr val="00B0F0"/>
                </a:solidFill>
              </a:rPr>
              <a:t>([date]) this command in M ​​language basically extracts this information from the "data" field this field is a date and time field.</a:t>
            </a:r>
            <a:endParaRPr lang="pt-BR" sz="1200" dirty="0">
              <a:solidFill>
                <a:srgbClr val="00B0F0"/>
              </a:solidFill>
            </a:endParaRPr>
          </a:p>
        </p:txBody>
      </p:sp>
      <p:sp>
        <p:nvSpPr>
          <p:cNvPr id="4"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a:t>
            </a:r>
            <a:r>
              <a:rPr lang="en-US" sz="3600" b="1" dirty="0" smtClean="0"/>
              <a:t>Using </a:t>
            </a:r>
            <a:r>
              <a:rPr lang="en-US" sz="3600" b="1" dirty="0" err="1" smtClean="0"/>
              <a:t>Linguagem</a:t>
            </a:r>
            <a:r>
              <a:rPr lang="en-US" sz="3600" b="1" dirty="0" smtClean="0"/>
              <a:t> M in Power BI</a:t>
            </a:r>
            <a:endParaRPr lang="pt-BR" sz="3600" b="1" dirty="0"/>
          </a:p>
        </p:txBody>
      </p:sp>
      <p:pic>
        <p:nvPicPr>
          <p:cNvPr id="5" name="Imagem 4"/>
          <p:cNvPicPr>
            <a:picLocks noChangeAspect="1"/>
          </p:cNvPicPr>
          <p:nvPr/>
        </p:nvPicPr>
        <p:blipFill>
          <a:blip r:embed="rId2"/>
          <a:stretch>
            <a:fillRect/>
          </a:stretch>
        </p:blipFill>
        <p:spPr>
          <a:xfrm>
            <a:off x="165464" y="1733006"/>
            <a:ext cx="10933276" cy="4641668"/>
          </a:xfrm>
          <a:prstGeom prst="rect">
            <a:avLst/>
          </a:prstGeom>
        </p:spPr>
      </p:pic>
    </p:spTree>
    <p:extLst>
      <p:ext uri="{BB962C8B-B14F-4D97-AF65-F5344CB8AC3E}">
        <p14:creationId xmlns:p14="http://schemas.microsoft.com/office/powerpoint/2010/main" val="3806991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9669" y="713468"/>
            <a:ext cx="12009120" cy="1341755"/>
          </a:xfrm>
        </p:spPr>
        <p:txBody>
          <a:bodyPr>
            <a:noAutofit/>
          </a:bodyPr>
          <a:lstStyle/>
          <a:p>
            <a:r>
              <a:rPr lang="en-US" sz="1400" dirty="0">
                <a:solidFill>
                  <a:srgbClr val="7030A0"/>
                </a:solidFill>
              </a:rPr>
              <a:t>In the purple highlight we can see the command, the first part checks if [Day of the Week] is equal to zero if it is, shows the [data] field, if it is not true leave it blank, in the [Day of the Week] field the number zero represents Sunday and the [data] field is a </a:t>
            </a:r>
            <a:r>
              <a:rPr lang="en-US" sz="1400" dirty="0" err="1">
                <a:solidFill>
                  <a:srgbClr val="7030A0"/>
                </a:solidFill>
              </a:rPr>
              <a:t>datetime</a:t>
            </a:r>
            <a:r>
              <a:rPr lang="en-US" sz="1400" dirty="0">
                <a:solidFill>
                  <a:srgbClr val="7030A0"/>
                </a:solidFill>
              </a:rPr>
              <a:t> field that has the date of sale.</a:t>
            </a:r>
            <a:br>
              <a:rPr lang="en-US" sz="1400" dirty="0">
                <a:solidFill>
                  <a:srgbClr val="7030A0"/>
                </a:solidFill>
              </a:rPr>
            </a:br>
            <a:r>
              <a:rPr lang="en-US" sz="1400" dirty="0"/>
              <a:t/>
            </a:r>
            <a:br>
              <a:rPr lang="en-US" sz="1400" dirty="0"/>
            </a:br>
            <a:r>
              <a:rPr lang="en-US" sz="1400" dirty="0">
                <a:solidFill>
                  <a:srgbClr val="00B050"/>
                </a:solidFill>
              </a:rPr>
              <a:t>With this command, a new field shown in blue highlight called "First day of the week (date)" was added</a:t>
            </a:r>
            <a:br>
              <a:rPr lang="en-US" sz="1400" dirty="0">
                <a:solidFill>
                  <a:srgbClr val="00B050"/>
                </a:solidFill>
              </a:rPr>
            </a:br>
            <a:r>
              <a:rPr lang="en-US" sz="1400" dirty="0"/>
              <a:t/>
            </a:r>
            <a:br>
              <a:rPr lang="en-US" sz="1400" dirty="0"/>
            </a:br>
            <a:r>
              <a:rPr lang="en-US" sz="1400" dirty="0" smtClean="0">
                <a:solidFill>
                  <a:srgbClr val="00B0F0"/>
                </a:solidFill>
              </a:rPr>
              <a:t>In light blue highlight </a:t>
            </a:r>
            <a:r>
              <a:rPr lang="en-US" sz="1400" dirty="0">
                <a:solidFill>
                  <a:srgbClr val="00B0F0"/>
                </a:solidFill>
              </a:rPr>
              <a:t>we can see the final result shown in the graph the date of the first day of the week</a:t>
            </a:r>
            <a:endParaRPr lang="pt-BR" sz="1400" dirty="0">
              <a:solidFill>
                <a:srgbClr val="00B0F0"/>
              </a:solidFill>
            </a:endParaRPr>
          </a:p>
        </p:txBody>
      </p:sp>
      <p:pic>
        <p:nvPicPr>
          <p:cNvPr id="4" name="Imagem 3"/>
          <p:cNvPicPr>
            <a:picLocks noChangeAspect="1"/>
          </p:cNvPicPr>
          <p:nvPr/>
        </p:nvPicPr>
        <p:blipFill>
          <a:blip r:embed="rId2"/>
          <a:stretch>
            <a:fillRect/>
          </a:stretch>
        </p:blipFill>
        <p:spPr>
          <a:xfrm>
            <a:off x="148044" y="2168048"/>
            <a:ext cx="10302242" cy="4689952"/>
          </a:xfrm>
          <a:prstGeom prst="rect">
            <a:avLst/>
          </a:prstGeom>
        </p:spPr>
      </p:pic>
      <p:sp>
        <p:nvSpPr>
          <p:cNvPr id="5" name="Título 1"/>
          <p:cNvSpPr txBox="1">
            <a:spLocks/>
          </p:cNvSpPr>
          <p:nvPr/>
        </p:nvSpPr>
        <p:spPr>
          <a:xfrm>
            <a:off x="0" y="0"/>
            <a:ext cx="11869783" cy="6106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Report </a:t>
            </a:r>
            <a:r>
              <a:rPr lang="en-US" sz="3600" b="1" dirty="0"/>
              <a:t>: Examples Using </a:t>
            </a:r>
            <a:r>
              <a:rPr lang="en-US" sz="3600" b="1" dirty="0" err="1"/>
              <a:t>Dax</a:t>
            </a:r>
            <a:r>
              <a:rPr lang="en-US" sz="3600" b="1" dirty="0"/>
              <a:t> In Power BI</a:t>
            </a:r>
            <a:endParaRPr lang="pt-BR" sz="3600" b="1" dirty="0"/>
          </a:p>
        </p:txBody>
      </p:sp>
    </p:spTree>
    <p:extLst>
      <p:ext uri="{BB962C8B-B14F-4D97-AF65-F5344CB8AC3E}">
        <p14:creationId xmlns:p14="http://schemas.microsoft.com/office/powerpoint/2010/main" val="3188869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48850" y="2400300"/>
            <a:ext cx="8166348" cy="4327866"/>
          </a:xfrm>
          <a:prstGeom prst="rect">
            <a:avLst/>
          </a:prstGeom>
        </p:spPr>
      </p:pic>
      <p:sp>
        <p:nvSpPr>
          <p:cNvPr id="2" name="Título 1"/>
          <p:cNvSpPr>
            <a:spLocks noGrp="1"/>
          </p:cNvSpPr>
          <p:nvPr>
            <p:ph type="title"/>
          </p:nvPr>
        </p:nvSpPr>
        <p:spPr>
          <a:xfrm>
            <a:off x="0" y="846144"/>
            <a:ext cx="7641772" cy="830675"/>
          </a:xfrm>
        </p:spPr>
        <p:txBody>
          <a:bodyPr>
            <a:normAutofit/>
          </a:bodyPr>
          <a:lstStyle/>
          <a:p>
            <a:pPr marL="285750" indent="-285750">
              <a:buFont typeface="Arial" panose="020B0604020202020204" pitchFamily="34" charset="0"/>
              <a:buChar char="•"/>
            </a:pPr>
            <a:r>
              <a:rPr lang="en-US" sz="1600" dirty="0" smtClean="0">
                <a:solidFill>
                  <a:srgbClr val="00B050"/>
                </a:solidFill>
                <a:latin typeface="+mn-lt"/>
              </a:rPr>
              <a:t>Below</a:t>
            </a:r>
            <a:r>
              <a:rPr lang="en-US" sz="1600" dirty="0">
                <a:solidFill>
                  <a:srgbClr val="00B050"/>
                </a:solidFill>
                <a:latin typeface="+mn-lt"/>
              </a:rPr>
              <a:t>, in </a:t>
            </a:r>
            <a:r>
              <a:rPr lang="en-US" sz="1600" dirty="0" smtClean="0">
                <a:solidFill>
                  <a:srgbClr val="00B050"/>
                </a:solidFill>
                <a:latin typeface="+mn-lt"/>
              </a:rPr>
              <a:t>green </a:t>
            </a:r>
            <a:r>
              <a:rPr lang="en-US" sz="1600" dirty="0">
                <a:solidFill>
                  <a:srgbClr val="00B050"/>
                </a:solidFill>
                <a:latin typeface="+mn-lt"/>
              </a:rPr>
              <a:t>highlight, we can see all the existing tables in the </a:t>
            </a:r>
            <a:r>
              <a:rPr lang="en-US" sz="1600" dirty="0" err="1">
                <a:solidFill>
                  <a:srgbClr val="00B050"/>
                </a:solidFill>
                <a:latin typeface="+mn-lt"/>
              </a:rPr>
              <a:t>Postgre</a:t>
            </a:r>
            <a:r>
              <a:rPr lang="en-US" sz="1600" dirty="0">
                <a:solidFill>
                  <a:srgbClr val="00B050"/>
                </a:solidFill>
                <a:latin typeface="+mn-lt"/>
              </a:rPr>
              <a:t> Database, the Relational Schema and the Dimensional </a:t>
            </a:r>
            <a:r>
              <a:rPr lang="en-US" sz="1600" dirty="0" smtClean="0">
                <a:solidFill>
                  <a:srgbClr val="00B050"/>
                </a:solidFill>
                <a:latin typeface="+mn-lt"/>
              </a:rPr>
              <a:t>Schema.</a:t>
            </a:r>
            <a:r>
              <a:rPr lang="en-US" sz="1600" dirty="0" smtClean="0"/>
              <a:t/>
            </a:r>
            <a:br>
              <a:rPr lang="en-US" sz="1600" dirty="0" smtClean="0"/>
            </a:br>
            <a:endParaRPr lang="pt-BR" sz="1600" dirty="0"/>
          </a:p>
        </p:txBody>
      </p:sp>
      <p:sp>
        <p:nvSpPr>
          <p:cNvPr id="6" name="Título 1"/>
          <p:cNvSpPr txBox="1">
            <a:spLocks/>
          </p:cNvSpPr>
          <p:nvPr/>
        </p:nvSpPr>
        <p:spPr>
          <a:xfrm>
            <a:off x="0" y="0"/>
            <a:ext cx="11789391" cy="61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sp>
        <p:nvSpPr>
          <p:cNvPr id="7" name="Retângulo 6"/>
          <p:cNvSpPr/>
          <p:nvPr/>
        </p:nvSpPr>
        <p:spPr>
          <a:xfrm>
            <a:off x="0" y="1495143"/>
            <a:ext cx="7519171" cy="830997"/>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B050"/>
                </a:solidFill>
              </a:rPr>
              <a:t>In </a:t>
            </a:r>
            <a:r>
              <a:rPr lang="en-US" sz="1600" dirty="0">
                <a:solidFill>
                  <a:srgbClr val="00B050"/>
                </a:solidFill>
              </a:rPr>
              <a:t>the real situation, the company does not allow you to connect directly to the transactional database so as not to compete with the transactional system, but it is common to have a mirror of this database to make queries.</a:t>
            </a:r>
            <a:endParaRPr lang="pt-BR" sz="1600" dirty="0">
              <a:solidFill>
                <a:srgbClr val="00B050"/>
              </a:solidFill>
            </a:endParaRPr>
          </a:p>
        </p:txBody>
      </p:sp>
      <p:sp>
        <p:nvSpPr>
          <p:cNvPr id="9" name="Espaço Reservado para Conteúdo 8"/>
          <p:cNvSpPr>
            <a:spLocks noGrp="1"/>
          </p:cNvSpPr>
          <p:nvPr>
            <p:ph idx="1"/>
          </p:nvPr>
        </p:nvSpPr>
        <p:spPr>
          <a:xfrm>
            <a:off x="8215198" y="975406"/>
            <a:ext cx="3902619" cy="1629001"/>
          </a:xfrm>
        </p:spPr>
        <p:txBody>
          <a:bodyPr>
            <a:normAutofit fontScale="47500" lnSpcReduction="20000"/>
          </a:bodyPr>
          <a:lstStyle/>
          <a:p>
            <a:r>
              <a:rPr lang="en-US" dirty="0">
                <a:solidFill>
                  <a:srgbClr val="00B0F0"/>
                </a:solidFill>
              </a:rPr>
              <a:t>Below the tables that we will use in the construction of our dashboard have been selected. Note that only the dimensional model tables were selected as these tables belong to our Data Warehouse built exclusively for the development of Dashboards and Reports</a:t>
            </a:r>
            <a:r>
              <a:rPr lang="en-US" dirty="0" smtClean="0">
                <a:solidFill>
                  <a:srgbClr val="00B0F0"/>
                </a:solidFill>
              </a:rPr>
              <a:t>. </a:t>
            </a:r>
          </a:p>
          <a:p>
            <a:r>
              <a:rPr lang="en-US" dirty="0"/>
              <a:t>Click the green “Load” button and all selected tables will be loaded into the Dashboard.</a:t>
            </a:r>
            <a:endParaRPr lang="pt-BR" dirty="0"/>
          </a:p>
        </p:txBody>
      </p:sp>
      <p:pic>
        <p:nvPicPr>
          <p:cNvPr id="10" name="Imagem 9"/>
          <p:cNvPicPr>
            <a:picLocks noChangeAspect="1"/>
          </p:cNvPicPr>
          <p:nvPr/>
        </p:nvPicPr>
        <p:blipFill>
          <a:blip r:embed="rId3"/>
          <a:stretch>
            <a:fillRect/>
          </a:stretch>
        </p:blipFill>
        <p:spPr>
          <a:xfrm>
            <a:off x="8303079" y="2400300"/>
            <a:ext cx="3814738" cy="4060490"/>
          </a:xfrm>
          <a:prstGeom prst="rect">
            <a:avLst/>
          </a:prstGeom>
        </p:spPr>
      </p:pic>
    </p:spTree>
    <p:extLst>
      <p:ext uri="{BB962C8B-B14F-4D97-AF65-F5344CB8AC3E}">
        <p14:creationId xmlns:p14="http://schemas.microsoft.com/office/powerpoint/2010/main" val="1750925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50973" y="3053444"/>
            <a:ext cx="5384588" cy="3576358"/>
          </a:xfrm>
          <a:prstGeom prst="rect">
            <a:avLst/>
          </a:prstGeom>
        </p:spPr>
      </p:pic>
      <p:sp>
        <p:nvSpPr>
          <p:cNvPr id="4" name="Título 1"/>
          <p:cNvSpPr txBox="1">
            <a:spLocks/>
          </p:cNvSpPr>
          <p:nvPr/>
        </p:nvSpPr>
        <p:spPr>
          <a:xfrm>
            <a:off x="0" y="0"/>
            <a:ext cx="11789391" cy="61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sp>
        <p:nvSpPr>
          <p:cNvPr id="8" name="Título 7"/>
          <p:cNvSpPr>
            <a:spLocks noGrp="1"/>
          </p:cNvSpPr>
          <p:nvPr>
            <p:ph type="title"/>
          </p:nvPr>
        </p:nvSpPr>
        <p:spPr>
          <a:xfrm>
            <a:off x="6147242" y="226881"/>
            <a:ext cx="5886913" cy="2941544"/>
          </a:xfrm>
        </p:spPr>
        <p:txBody>
          <a:bodyPr>
            <a:noAutofit/>
          </a:bodyPr>
          <a:lstStyle/>
          <a:p>
            <a:r>
              <a:rPr lang="en-US" sz="1600" dirty="0"/>
              <a:t>After the tables are finished loading, we need to take a look at data modeling.</a:t>
            </a:r>
            <a:br>
              <a:rPr lang="en-US" sz="1600" dirty="0"/>
            </a:br>
            <a:r>
              <a:rPr lang="en-US" sz="1600" dirty="0">
                <a:solidFill>
                  <a:srgbClr val="00B0F0"/>
                </a:solidFill>
              </a:rPr>
              <a:t>Shown below: To access data modeling we click on the blue highlight in "Modeling" </a:t>
            </a:r>
            <a:r>
              <a:rPr lang="en-US" sz="1600" dirty="0" smtClean="0">
                <a:solidFill>
                  <a:srgbClr val="00B0F0"/>
                </a:solidFill>
              </a:rPr>
              <a:t>.</a:t>
            </a:r>
            <a:r>
              <a:rPr lang="en-US" sz="1600" dirty="0" smtClean="0"/>
              <a:t/>
            </a:r>
            <a:br>
              <a:rPr lang="en-US" sz="1600" dirty="0" smtClean="0"/>
            </a:br>
            <a:r>
              <a:rPr lang="en-US" sz="1600" dirty="0" smtClean="0">
                <a:solidFill>
                  <a:srgbClr val="00B050"/>
                </a:solidFill>
              </a:rPr>
              <a:t>Then </a:t>
            </a:r>
            <a:r>
              <a:rPr lang="en-US" sz="1600" dirty="0">
                <a:solidFill>
                  <a:srgbClr val="00B050"/>
                </a:solidFill>
              </a:rPr>
              <a:t>click on the green highlighted button in </a:t>
            </a:r>
            <a:br>
              <a:rPr lang="en-US" sz="1600" dirty="0">
                <a:solidFill>
                  <a:srgbClr val="00B050"/>
                </a:solidFill>
              </a:rPr>
            </a:br>
            <a:r>
              <a:rPr lang="en-US" sz="1600" dirty="0" smtClean="0">
                <a:solidFill>
                  <a:srgbClr val="00B050"/>
                </a:solidFill>
              </a:rPr>
              <a:t>“management relationships”.</a:t>
            </a:r>
            <a:r>
              <a:rPr lang="en-US" sz="1600" dirty="0" smtClean="0"/>
              <a:t/>
            </a:r>
            <a:br>
              <a:rPr lang="en-US" sz="1600" dirty="0" smtClean="0"/>
            </a:br>
            <a:r>
              <a:rPr lang="en-US" sz="1600" dirty="0">
                <a:solidFill>
                  <a:schemeClr val="accent4">
                    <a:lumMod val="50000"/>
                  </a:schemeClr>
                </a:solidFill>
              </a:rPr>
              <a:t>T</a:t>
            </a:r>
            <a:r>
              <a:rPr lang="en-US" sz="1600" dirty="0" smtClean="0">
                <a:solidFill>
                  <a:schemeClr val="accent4">
                    <a:lumMod val="50000"/>
                  </a:schemeClr>
                </a:solidFill>
              </a:rPr>
              <a:t>he </a:t>
            </a:r>
            <a:r>
              <a:rPr lang="en-US" sz="1600" dirty="0">
                <a:solidFill>
                  <a:schemeClr val="accent4">
                    <a:lumMod val="50000"/>
                  </a:schemeClr>
                </a:solidFill>
              </a:rPr>
              <a:t>brown highlighted window will open. </a:t>
            </a:r>
            <a:r>
              <a:rPr lang="en-US" sz="1600" dirty="0" smtClean="0">
                <a:solidFill>
                  <a:schemeClr val="accent4">
                    <a:lumMod val="50000"/>
                  </a:schemeClr>
                </a:solidFill>
              </a:rPr>
              <a:t/>
            </a:r>
            <a:br>
              <a:rPr lang="en-US" sz="1600" dirty="0" smtClean="0">
                <a:solidFill>
                  <a:schemeClr val="accent4">
                    <a:lumMod val="50000"/>
                  </a:schemeClr>
                </a:solidFill>
              </a:rPr>
            </a:br>
            <a:r>
              <a:rPr lang="en-US" sz="1600" dirty="0" smtClean="0">
                <a:solidFill>
                  <a:schemeClr val="accent4">
                    <a:lumMod val="50000"/>
                  </a:schemeClr>
                </a:solidFill>
              </a:rPr>
              <a:t>This </a:t>
            </a:r>
            <a:r>
              <a:rPr lang="en-US" sz="1600" dirty="0">
                <a:solidFill>
                  <a:schemeClr val="accent4">
                    <a:lumMod val="50000"/>
                  </a:schemeClr>
                </a:solidFill>
              </a:rPr>
              <a:t>is the relationship automatically detected by Power BI, after analysis we concluded that this relationship is correct. The close button was clicked to close this </a:t>
            </a:r>
            <a:r>
              <a:rPr lang="en-US" sz="1600" dirty="0" smtClean="0">
                <a:solidFill>
                  <a:schemeClr val="accent4">
                    <a:lumMod val="50000"/>
                  </a:schemeClr>
                </a:solidFill>
              </a:rPr>
              <a:t>window.</a:t>
            </a:r>
            <a:endParaRPr lang="pt-BR" sz="1600" dirty="0">
              <a:solidFill>
                <a:schemeClr val="accent4">
                  <a:lumMod val="50000"/>
                </a:schemeClr>
              </a:solidFill>
            </a:endParaRPr>
          </a:p>
        </p:txBody>
      </p:sp>
      <p:sp>
        <p:nvSpPr>
          <p:cNvPr id="9" name="Retângulo 8"/>
          <p:cNvSpPr/>
          <p:nvPr/>
        </p:nvSpPr>
        <p:spPr>
          <a:xfrm>
            <a:off x="51242" y="2281242"/>
            <a:ext cx="6096000" cy="646331"/>
          </a:xfrm>
          <a:prstGeom prst="rect">
            <a:avLst/>
          </a:prstGeom>
        </p:spPr>
        <p:txBody>
          <a:bodyPr>
            <a:spAutoFit/>
          </a:bodyPr>
          <a:lstStyle/>
          <a:p>
            <a:r>
              <a:rPr lang="pt-BR" dirty="0" err="1"/>
              <a:t>Below</a:t>
            </a:r>
            <a:r>
              <a:rPr lang="pt-BR" dirty="0"/>
              <a:t> </a:t>
            </a:r>
            <a:r>
              <a:rPr lang="pt-BR" dirty="0" err="1"/>
              <a:t>we</a:t>
            </a:r>
            <a:r>
              <a:rPr lang="pt-BR" dirty="0"/>
              <a:t> </a:t>
            </a:r>
            <a:r>
              <a:rPr lang="pt-BR" dirty="0" err="1"/>
              <a:t>can</a:t>
            </a:r>
            <a:r>
              <a:rPr lang="pt-BR" dirty="0"/>
              <a:t> </a:t>
            </a:r>
            <a:r>
              <a:rPr lang="pt-BR" dirty="0" err="1"/>
              <a:t>see</a:t>
            </a:r>
            <a:r>
              <a:rPr lang="pt-BR" dirty="0"/>
              <a:t> </a:t>
            </a:r>
            <a:r>
              <a:rPr lang="pt-BR" dirty="0" err="1"/>
              <a:t>the</a:t>
            </a:r>
            <a:r>
              <a:rPr lang="pt-BR" dirty="0"/>
              <a:t> </a:t>
            </a:r>
            <a:r>
              <a:rPr lang="pt-BR" dirty="0" err="1"/>
              <a:t>tables</a:t>
            </a:r>
            <a:r>
              <a:rPr lang="pt-BR" dirty="0"/>
              <a:t> </a:t>
            </a:r>
            <a:r>
              <a:rPr lang="pt-BR" dirty="0" err="1"/>
              <a:t>being</a:t>
            </a:r>
            <a:r>
              <a:rPr lang="pt-BR" dirty="0"/>
              <a:t> </a:t>
            </a:r>
            <a:r>
              <a:rPr lang="pt-BR" dirty="0" err="1"/>
              <a:t>loaded</a:t>
            </a:r>
            <a:r>
              <a:rPr lang="pt-BR" dirty="0"/>
              <a:t> </a:t>
            </a:r>
            <a:r>
              <a:rPr lang="pt-BR" dirty="0" err="1"/>
              <a:t>within</a:t>
            </a:r>
            <a:r>
              <a:rPr lang="pt-BR" dirty="0"/>
              <a:t> </a:t>
            </a:r>
            <a:r>
              <a:rPr lang="pt-BR" dirty="0" err="1"/>
              <a:t>the</a:t>
            </a:r>
            <a:r>
              <a:rPr lang="pt-BR" dirty="0"/>
              <a:t> </a:t>
            </a:r>
            <a:r>
              <a:rPr lang="pt-BR" dirty="0" err="1"/>
              <a:t>Dashboard</a:t>
            </a:r>
            <a:endParaRPr lang="pt-BR" dirty="0"/>
          </a:p>
        </p:txBody>
      </p:sp>
      <p:sp>
        <p:nvSpPr>
          <p:cNvPr id="10" name="Subtítulo 2"/>
          <p:cNvSpPr txBox="1">
            <a:spLocks/>
          </p:cNvSpPr>
          <p:nvPr/>
        </p:nvSpPr>
        <p:spPr>
          <a:xfrm>
            <a:off x="51242" y="812042"/>
            <a:ext cx="8917945" cy="3905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Loading Tables In Power BI</a:t>
            </a:r>
            <a:endParaRPr lang="pt-BR" b="1" dirty="0"/>
          </a:p>
        </p:txBody>
      </p:sp>
      <p:pic>
        <p:nvPicPr>
          <p:cNvPr id="11" name="Imagem 10"/>
          <p:cNvPicPr>
            <a:picLocks noChangeAspect="1"/>
          </p:cNvPicPr>
          <p:nvPr/>
        </p:nvPicPr>
        <p:blipFill>
          <a:blip r:embed="rId3"/>
          <a:stretch>
            <a:fillRect/>
          </a:stretch>
        </p:blipFill>
        <p:spPr>
          <a:xfrm>
            <a:off x="6147242" y="2916017"/>
            <a:ext cx="5886913" cy="3851212"/>
          </a:xfrm>
          <a:prstGeom prst="rect">
            <a:avLst/>
          </a:prstGeom>
        </p:spPr>
      </p:pic>
    </p:spTree>
    <p:extLst>
      <p:ext uri="{BB962C8B-B14F-4D97-AF65-F5344CB8AC3E}">
        <p14:creationId xmlns:p14="http://schemas.microsoft.com/office/powerpoint/2010/main" val="3178253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232755" y="1402294"/>
            <a:ext cx="4959245" cy="1026114"/>
          </a:xfrm>
        </p:spPr>
        <p:txBody>
          <a:bodyPr>
            <a:noAutofit/>
          </a:bodyPr>
          <a:lstStyle/>
          <a:p>
            <a:pPr marL="285750" indent="-285750">
              <a:buFont typeface="Arial" panose="020B0604020202020204" pitchFamily="34" charset="0"/>
              <a:buChar char="•"/>
            </a:pPr>
            <a:r>
              <a:rPr lang="en-US" sz="1600" dirty="0" smtClean="0">
                <a:solidFill>
                  <a:schemeClr val="accent2"/>
                </a:solidFill>
                <a:latin typeface="+mn-lt"/>
              </a:rPr>
              <a:t>To </a:t>
            </a:r>
            <a:r>
              <a:rPr lang="en-US" sz="1600" dirty="0">
                <a:solidFill>
                  <a:schemeClr val="accent2"/>
                </a:solidFill>
                <a:latin typeface="+mn-lt"/>
              </a:rPr>
              <a:t>access this window, we click on “Begin Page” highlighted in orange</a:t>
            </a:r>
            <a:r>
              <a:rPr lang="en-US" sz="1600" dirty="0" smtClean="0">
                <a:solidFill>
                  <a:schemeClr val="accent2"/>
                </a:solidFill>
                <a:latin typeface="+mn-lt"/>
              </a:rPr>
              <a:t>.</a:t>
            </a:r>
            <a:r>
              <a:rPr lang="en-US" sz="1600" dirty="0" smtClean="0"/>
              <a:t/>
            </a:r>
            <a:br>
              <a:rPr lang="en-US" sz="1600" dirty="0" smtClean="0"/>
            </a:br>
            <a:r>
              <a:rPr lang="en-US" sz="1600" dirty="0"/>
              <a:t/>
            </a:r>
            <a:br>
              <a:rPr lang="en-US" sz="1600" dirty="0"/>
            </a:br>
            <a:endParaRPr lang="pt-BR" sz="1600" dirty="0"/>
          </a:p>
        </p:txBody>
      </p:sp>
      <p:sp>
        <p:nvSpPr>
          <p:cNvPr id="4" name="Título 1"/>
          <p:cNvSpPr txBox="1">
            <a:spLocks/>
          </p:cNvSpPr>
          <p:nvPr/>
        </p:nvSpPr>
        <p:spPr>
          <a:xfrm>
            <a:off x="0" y="0"/>
            <a:ext cx="11789391" cy="61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sp>
        <p:nvSpPr>
          <p:cNvPr id="6" name="Subtítulo 2"/>
          <p:cNvSpPr txBox="1">
            <a:spLocks/>
          </p:cNvSpPr>
          <p:nvPr/>
        </p:nvSpPr>
        <p:spPr>
          <a:xfrm>
            <a:off x="51242" y="812042"/>
            <a:ext cx="8917945" cy="3905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Data Modeling In Power BI</a:t>
            </a:r>
            <a:endParaRPr lang="pt-BR" b="1" dirty="0"/>
          </a:p>
        </p:txBody>
      </p:sp>
      <p:pic>
        <p:nvPicPr>
          <p:cNvPr id="7" name="Imagem 6"/>
          <p:cNvPicPr>
            <a:picLocks noChangeAspect="1"/>
          </p:cNvPicPr>
          <p:nvPr/>
        </p:nvPicPr>
        <p:blipFill>
          <a:blip r:embed="rId2"/>
          <a:stretch>
            <a:fillRect/>
          </a:stretch>
        </p:blipFill>
        <p:spPr>
          <a:xfrm>
            <a:off x="104930" y="1402293"/>
            <a:ext cx="7011875" cy="5206021"/>
          </a:xfrm>
          <a:prstGeom prst="rect">
            <a:avLst/>
          </a:prstGeom>
        </p:spPr>
      </p:pic>
      <p:sp>
        <p:nvSpPr>
          <p:cNvPr id="8" name="Retângulo 7"/>
          <p:cNvSpPr/>
          <p:nvPr/>
        </p:nvSpPr>
        <p:spPr>
          <a:xfrm>
            <a:off x="7232755" y="2229387"/>
            <a:ext cx="4751881" cy="132343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B050"/>
                </a:solidFill>
              </a:rPr>
              <a:t>Then we click on the Blue highlighted icon.</a:t>
            </a:r>
            <a:r>
              <a:rPr lang="pt-BR" sz="1600" dirty="0">
                <a:solidFill>
                  <a:srgbClr val="00B050"/>
                </a:solidFill>
              </a:rPr>
              <a:t/>
            </a:r>
            <a:br>
              <a:rPr lang="pt-BR" sz="1600" dirty="0">
                <a:solidFill>
                  <a:srgbClr val="00B050"/>
                </a:solidFill>
              </a:rPr>
            </a:br>
            <a:r>
              <a:rPr lang="pt-BR" sz="1600" dirty="0">
                <a:solidFill>
                  <a:srgbClr val="00B050"/>
                </a:solidFill>
              </a:rPr>
              <a:t>No lado esquerdo podemos ver a relação visual entre as tabelas, ao clicarmos na linha que liga uma tabela à outra podemos ver a chave em ambas as tabelas destacadas em cinza.</a:t>
            </a:r>
          </a:p>
        </p:txBody>
      </p:sp>
    </p:spTree>
    <p:extLst>
      <p:ext uri="{BB962C8B-B14F-4D97-AF65-F5344CB8AC3E}">
        <p14:creationId xmlns:p14="http://schemas.microsoft.com/office/powerpoint/2010/main" val="1341518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08197" y="1178607"/>
            <a:ext cx="2987643" cy="4900390"/>
          </a:xfrm>
        </p:spPr>
        <p:txBody>
          <a:bodyPr>
            <a:noAutofit/>
          </a:bodyPr>
          <a:lstStyle/>
          <a:p>
            <a:r>
              <a:rPr lang="en-US" sz="1600" dirty="0"/>
              <a:t>On the left side we can see two new tables added in Power BI, the </a:t>
            </a:r>
            <a:r>
              <a:rPr lang="en-US" sz="1600" b="1" dirty="0" err="1">
                <a:solidFill>
                  <a:srgbClr val="00B0F0"/>
                </a:solidFill>
              </a:rPr>
              <a:t>dimensional.cubesales</a:t>
            </a:r>
            <a:r>
              <a:rPr lang="en-US" sz="1600" dirty="0">
                <a:solidFill>
                  <a:srgbClr val="00B0F0"/>
                </a:solidFill>
              </a:rPr>
              <a:t> </a:t>
            </a:r>
            <a:r>
              <a:rPr lang="en-US" sz="1600" dirty="0"/>
              <a:t>table and the </a:t>
            </a:r>
            <a:r>
              <a:rPr lang="en-US" sz="1600" b="1" dirty="0" err="1">
                <a:solidFill>
                  <a:srgbClr val="00B050"/>
                </a:solidFill>
              </a:rPr>
              <a:t>dimensional.kpis</a:t>
            </a:r>
            <a:r>
              <a:rPr lang="en-US" sz="1600" dirty="0">
                <a:solidFill>
                  <a:srgbClr val="00B050"/>
                </a:solidFill>
              </a:rPr>
              <a:t> </a:t>
            </a:r>
            <a:r>
              <a:rPr lang="en-US" sz="1600" dirty="0"/>
              <a:t>table, these two tables will not be connected in the data model in Power BI as they have summarized data and this data has a specific level of summary, unlike the data model, in this case these tables are built only for use at this level and do not require any other connection with any other table. And their eventual connection with tables with low levels of granularity can generate duplication in the data in the data model, which is why they are not connected to the model and are used in isolation.</a:t>
            </a:r>
            <a:endParaRPr lang="pt-BR" sz="1600" dirty="0"/>
          </a:p>
        </p:txBody>
      </p:sp>
      <p:sp>
        <p:nvSpPr>
          <p:cNvPr id="4" name="Título 1"/>
          <p:cNvSpPr txBox="1">
            <a:spLocks/>
          </p:cNvSpPr>
          <p:nvPr/>
        </p:nvSpPr>
        <p:spPr>
          <a:xfrm>
            <a:off x="0" y="0"/>
            <a:ext cx="11789391" cy="612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4800" b="1" dirty="0" err="1" smtClean="0"/>
              <a:t>Documentation</a:t>
            </a:r>
            <a:r>
              <a:rPr lang="pt-BR" sz="4800" b="1" dirty="0" smtClean="0"/>
              <a:t> </a:t>
            </a:r>
            <a:r>
              <a:rPr lang="pt-BR" sz="4800" b="1" dirty="0" err="1" smtClean="0"/>
              <a:t>Dashboard</a:t>
            </a:r>
            <a:r>
              <a:rPr lang="pt-BR" sz="4800" b="1" dirty="0" smtClean="0"/>
              <a:t> Power Bi -  JJ </a:t>
            </a:r>
            <a:r>
              <a:rPr lang="pt-BR" sz="4800" b="1" dirty="0" err="1" smtClean="0"/>
              <a:t>Bike</a:t>
            </a:r>
            <a:endParaRPr lang="pt-BR" sz="4800" b="1" dirty="0"/>
          </a:p>
        </p:txBody>
      </p:sp>
      <p:pic>
        <p:nvPicPr>
          <p:cNvPr id="5" name="Imagem 4"/>
          <p:cNvPicPr>
            <a:picLocks noChangeAspect="1"/>
          </p:cNvPicPr>
          <p:nvPr/>
        </p:nvPicPr>
        <p:blipFill>
          <a:blip r:embed="rId2"/>
          <a:stretch>
            <a:fillRect/>
          </a:stretch>
        </p:blipFill>
        <p:spPr>
          <a:xfrm>
            <a:off x="51242" y="1561318"/>
            <a:ext cx="8686932" cy="4504504"/>
          </a:xfrm>
          <a:prstGeom prst="rect">
            <a:avLst/>
          </a:prstGeom>
        </p:spPr>
      </p:pic>
      <p:sp>
        <p:nvSpPr>
          <p:cNvPr id="6" name="Subtítulo 2"/>
          <p:cNvSpPr txBox="1">
            <a:spLocks/>
          </p:cNvSpPr>
          <p:nvPr/>
        </p:nvSpPr>
        <p:spPr>
          <a:xfrm>
            <a:off x="0" y="1014795"/>
            <a:ext cx="8917945" cy="3905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Adding </a:t>
            </a:r>
            <a:r>
              <a:rPr lang="en-US" b="1" dirty="0" smtClean="0"/>
              <a:t>Ad Hoc Tables Outside Data Modeling </a:t>
            </a:r>
            <a:r>
              <a:rPr lang="en-US" b="1" dirty="0"/>
              <a:t>in Power BI</a:t>
            </a:r>
            <a:endParaRPr lang="pt-BR" b="1" dirty="0"/>
          </a:p>
        </p:txBody>
      </p:sp>
    </p:spTree>
    <p:extLst>
      <p:ext uri="{BB962C8B-B14F-4D97-AF65-F5344CB8AC3E}">
        <p14:creationId xmlns:p14="http://schemas.microsoft.com/office/powerpoint/2010/main" val="1967081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
            <a:ext cx="11373394" cy="513806"/>
          </a:xfrm>
        </p:spPr>
        <p:txBody>
          <a:bodyPr>
            <a:normAutofit fontScale="90000"/>
          </a:bodyPr>
          <a:lstStyle/>
          <a:p>
            <a:r>
              <a:rPr lang="en-US" b="1" dirty="0" smtClean="0"/>
              <a:t>Report : Sales </a:t>
            </a:r>
            <a:r>
              <a:rPr lang="en-US" b="1" dirty="0"/>
              <a:t>Report by Geographic Region </a:t>
            </a:r>
            <a:endParaRPr lang="pt-BR" b="1" dirty="0"/>
          </a:p>
        </p:txBody>
      </p:sp>
      <p:sp>
        <p:nvSpPr>
          <p:cNvPr id="3" name="Espaço Reservado para Conteúdo 2"/>
          <p:cNvSpPr>
            <a:spLocks noGrp="1"/>
          </p:cNvSpPr>
          <p:nvPr>
            <p:ph idx="1"/>
          </p:nvPr>
        </p:nvSpPr>
        <p:spPr>
          <a:xfrm>
            <a:off x="89219" y="547837"/>
            <a:ext cx="12102781" cy="1576504"/>
          </a:xfrm>
        </p:spPr>
        <p:txBody>
          <a:bodyPr>
            <a:noAutofit/>
          </a:bodyPr>
          <a:lstStyle/>
          <a:p>
            <a:r>
              <a:rPr lang="en-US" sz="1000" dirty="0"/>
              <a:t>Below we have the First Report in the first tab “</a:t>
            </a:r>
            <a:r>
              <a:rPr lang="en-US" sz="1000" dirty="0" err="1" smtClean="0"/>
              <a:t>Cusrtomer</a:t>
            </a:r>
            <a:r>
              <a:rPr lang="en-US" sz="1000" dirty="0" smtClean="0"/>
              <a:t> </a:t>
            </a:r>
            <a:r>
              <a:rPr lang="en-US" sz="1000" dirty="0"/>
              <a:t>1” this report is called “Sales Report by Geographic Region” its function is to give a view of total sales in values ​​and quantity throughout Brazil</a:t>
            </a:r>
            <a:r>
              <a:rPr lang="en-US" sz="1000" dirty="0" smtClean="0"/>
              <a:t>.</a:t>
            </a:r>
          </a:p>
          <a:p>
            <a:r>
              <a:rPr lang="en-US" sz="1000" dirty="0">
                <a:solidFill>
                  <a:srgbClr val="00B0F0"/>
                </a:solidFill>
              </a:rPr>
              <a:t>In the blue highlight we have some filters: Gender which is Male and Female this is the customer information, Status whose options are Golden, Platinum and Silver this is a class of the company's reward program for its customers, Period which is a range of dates beginning and end of sales </a:t>
            </a:r>
            <a:r>
              <a:rPr lang="en-US" sz="1000" dirty="0" smtClean="0">
                <a:solidFill>
                  <a:srgbClr val="00B0F0"/>
                </a:solidFill>
              </a:rPr>
              <a:t>occurred.</a:t>
            </a:r>
          </a:p>
          <a:p>
            <a:r>
              <a:rPr lang="en-US" sz="1000" dirty="0">
                <a:solidFill>
                  <a:schemeClr val="accent2"/>
                </a:solidFill>
              </a:rPr>
              <a:t>Highlighted in Orange, we have the total sales value and the Total Sales Quantity, these values ​​will change if any filter is applied and this change will show the result for these specific filters</a:t>
            </a:r>
            <a:r>
              <a:rPr lang="en-US" sz="1000" dirty="0" smtClean="0">
                <a:solidFill>
                  <a:schemeClr val="accent2"/>
                </a:solidFill>
              </a:rPr>
              <a:t>.</a:t>
            </a:r>
          </a:p>
          <a:p>
            <a:r>
              <a:rPr lang="en-US" sz="1000" dirty="0">
                <a:solidFill>
                  <a:srgbClr val="00B050"/>
                </a:solidFill>
              </a:rPr>
              <a:t>In the green highlight we can see the Map of Brazil with Total Sales and Total Quantity per state spread across the country, the size of the bubble is determined by total sales, the higher the total, the bigger the </a:t>
            </a:r>
            <a:r>
              <a:rPr lang="en-US" sz="1000" dirty="0" smtClean="0">
                <a:solidFill>
                  <a:srgbClr val="00B050"/>
                </a:solidFill>
              </a:rPr>
              <a:t>bubble.</a:t>
            </a:r>
          </a:p>
          <a:p>
            <a:r>
              <a:rPr lang="en-US" sz="1000" dirty="0">
                <a:solidFill>
                  <a:schemeClr val="accent4">
                    <a:lumMod val="50000"/>
                  </a:schemeClr>
                </a:solidFill>
              </a:rPr>
              <a:t>In the brown highlight we can see the Bar Chart with the total value per state organized from highest value to lowest </a:t>
            </a:r>
            <a:r>
              <a:rPr lang="en-US" sz="1000" dirty="0" smtClean="0">
                <a:solidFill>
                  <a:schemeClr val="accent4">
                    <a:lumMod val="50000"/>
                  </a:schemeClr>
                </a:solidFill>
              </a:rPr>
              <a:t>value.</a:t>
            </a:r>
          </a:p>
          <a:p>
            <a:r>
              <a:rPr lang="en-US" sz="1000" dirty="0">
                <a:solidFill>
                  <a:srgbClr val="7030A0"/>
                </a:solidFill>
              </a:rPr>
              <a:t>In the purple highlight we can see the list of Brazilian states with their acronyms, this list can be used to apply filters directly to them as well.</a:t>
            </a:r>
            <a:endParaRPr lang="en-US" sz="1000" dirty="0" smtClean="0">
              <a:solidFill>
                <a:srgbClr val="7030A0"/>
              </a:solidFill>
            </a:endParaRPr>
          </a:p>
        </p:txBody>
      </p:sp>
      <p:pic>
        <p:nvPicPr>
          <p:cNvPr id="4" name="Imagem 3"/>
          <p:cNvPicPr>
            <a:picLocks noChangeAspect="1"/>
          </p:cNvPicPr>
          <p:nvPr/>
        </p:nvPicPr>
        <p:blipFill>
          <a:blip r:embed="rId2"/>
          <a:stretch>
            <a:fillRect/>
          </a:stretch>
        </p:blipFill>
        <p:spPr>
          <a:xfrm>
            <a:off x="0" y="2228295"/>
            <a:ext cx="9298340" cy="4629705"/>
          </a:xfrm>
          <a:prstGeom prst="rect">
            <a:avLst/>
          </a:prstGeom>
        </p:spPr>
      </p:pic>
      <p:pic>
        <p:nvPicPr>
          <p:cNvPr id="5" name="Imagem 4"/>
          <p:cNvPicPr>
            <a:picLocks noChangeAspect="1"/>
          </p:cNvPicPr>
          <p:nvPr/>
        </p:nvPicPr>
        <p:blipFill>
          <a:blip r:embed="rId3"/>
          <a:stretch>
            <a:fillRect/>
          </a:stretch>
        </p:blipFill>
        <p:spPr>
          <a:xfrm>
            <a:off x="9588136" y="5265775"/>
            <a:ext cx="2514645" cy="1495039"/>
          </a:xfrm>
          <a:prstGeom prst="rect">
            <a:avLst/>
          </a:prstGeom>
        </p:spPr>
      </p:pic>
      <p:sp>
        <p:nvSpPr>
          <p:cNvPr id="6" name="Retângulo 5"/>
          <p:cNvSpPr/>
          <p:nvPr/>
        </p:nvSpPr>
        <p:spPr>
          <a:xfrm>
            <a:off x="9277092" y="2020387"/>
            <a:ext cx="2825689" cy="3170099"/>
          </a:xfrm>
          <a:prstGeom prst="rect">
            <a:avLst/>
          </a:prstGeom>
        </p:spPr>
        <p:txBody>
          <a:bodyPr wrap="square">
            <a:spAutoFit/>
          </a:bodyPr>
          <a:lstStyle/>
          <a:p>
            <a:pPr marL="285750" indent="-285750">
              <a:buFont typeface="Arial" panose="020B0604020202020204" pitchFamily="34" charset="0"/>
              <a:buChar char="•"/>
            </a:pPr>
            <a:r>
              <a:rPr lang="pt-BR" sz="1400" dirty="0"/>
              <a:t>In </a:t>
            </a:r>
            <a:r>
              <a:rPr lang="pt-BR" sz="1400" dirty="0" err="1"/>
              <a:t>highlight</a:t>
            </a:r>
            <a:r>
              <a:rPr lang="pt-BR" sz="1400" dirty="0"/>
              <a:t> </a:t>
            </a:r>
            <a:r>
              <a:rPr lang="pt-BR" sz="1400" dirty="0" err="1"/>
              <a:t>black</a:t>
            </a:r>
            <a:r>
              <a:rPr lang="pt-BR" sz="1400" dirty="0"/>
              <a:t> </a:t>
            </a:r>
            <a:r>
              <a:rPr lang="pt-BR" sz="1400" dirty="0" err="1"/>
              <a:t>we</a:t>
            </a:r>
            <a:r>
              <a:rPr lang="pt-BR" sz="1400" dirty="0"/>
              <a:t> </a:t>
            </a:r>
            <a:r>
              <a:rPr lang="pt-BR" sz="1400" dirty="0" err="1"/>
              <a:t>can</a:t>
            </a:r>
            <a:r>
              <a:rPr lang="pt-BR" sz="1400" dirty="0"/>
              <a:t> </a:t>
            </a:r>
            <a:r>
              <a:rPr lang="pt-BR" sz="1400" dirty="0" err="1"/>
              <a:t>see</a:t>
            </a:r>
            <a:r>
              <a:rPr lang="pt-BR" sz="1400" dirty="0"/>
              <a:t> </a:t>
            </a:r>
            <a:r>
              <a:rPr lang="pt-BR" sz="1400" dirty="0" err="1"/>
              <a:t>the</a:t>
            </a:r>
            <a:r>
              <a:rPr lang="pt-BR" sz="1400" dirty="0"/>
              <a:t> </a:t>
            </a:r>
            <a:r>
              <a:rPr lang="pt-BR" sz="1400" dirty="0" err="1"/>
              <a:t>tables</a:t>
            </a:r>
            <a:r>
              <a:rPr lang="pt-BR" sz="1400" dirty="0"/>
              <a:t> </a:t>
            </a:r>
            <a:r>
              <a:rPr lang="pt-BR" sz="1400" dirty="0" err="1"/>
              <a:t>used</a:t>
            </a:r>
            <a:r>
              <a:rPr lang="pt-BR" sz="1400" dirty="0"/>
              <a:t> in </a:t>
            </a:r>
            <a:r>
              <a:rPr lang="pt-BR" sz="1400" dirty="0" err="1"/>
              <a:t>this</a:t>
            </a:r>
            <a:r>
              <a:rPr lang="pt-BR" sz="1400" dirty="0"/>
              <a:t> </a:t>
            </a:r>
            <a:r>
              <a:rPr lang="pt-BR" sz="1400" dirty="0" err="1"/>
              <a:t>visualization</a:t>
            </a:r>
            <a:r>
              <a:rPr lang="pt-BR" sz="1400" dirty="0"/>
              <a:t> in </a:t>
            </a:r>
            <a:r>
              <a:rPr lang="pt-BR" sz="1400" dirty="0" err="1"/>
              <a:t>this</a:t>
            </a:r>
            <a:r>
              <a:rPr lang="pt-BR" sz="1400" dirty="0"/>
              <a:t> case </a:t>
            </a:r>
            <a:r>
              <a:rPr lang="pt-BR" sz="1400" dirty="0" err="1"/>
              <a:t>is</a:t>
            </a:r>
            <a:r>
              <a:rPr lang="pt-BR" sz="1400" dirty="0"/>
              <a:t> </a:t>
            </a:r>
            <a:r>
              <a:rPr lang="pt-BR" sz="1400" dirty="0" err="1"/>
              <a:t>used</a:t>
            </a:r>
            <a:r>
              <a:rPr lang="pt-BR" sz="1400" dirty="0"/>
              <a:t> </a:t>
            </a:r>
            <a:r>
              <a:rPr lang="pt-BR" sz="1400" dirty="0" err="1"/>
              <a:t>two</a:t>
            </a:r>
            <a:r>
              <a:rPr lang="pt-BR" sz="1400" dirty="0"/>
              <a:t> </a:t>
            </a:r>
            <a:r>
              <a:rPr lang="pt-BR" sz="1400" dirty="0" err="1"/>
              <a:t>mainly</a:t>
            </a:r>
            <a:r>
              <a:rPr lang="pt-BR" sz="1400" dirty="0"/>
              <a:t> </a:t>
            </a:r>
            <a:r>
              <a:rPr lang="pt-BR" sz="1400" dirty="0" err="1" smtClean="0"/>
              <a:t>tables</a:t>
            </a:r>
            <a:r>
              <a:rPr lang="pt-BR" sz="1400" dirty="0" smtClean="0"/>
              <a:t> "dimensional </a:t>
            </a:r>
            <a:r>
              <a:rPr lang="pt-BR" sz="1400" dirty="0" err="1"/>
              <a:t>dimension</a:t>
            </a:r>
            <a:r>
              <a:rPr lang="pt-BR" sz="1400" dirty="0"/>
              <a:t> </a:t>
            </a:r>
            <a:r>
              <a:rPr lang="pt-BR" sz="1400" dirty="0" err="1"/>
              <a:t>customer</a:t>
            </a:r>
            <a:r>
              <a:rPr lang="pt-BR" sz="1400" dirty="0"/>
              <a:t>" </a:t>
            </a:r>
            <a:r>
              <a:rPr lang="pt-BR" sz="1400" dirty="0" err="1" smtClean="0"/>
              <a:t>and</a:t>
            </a:r>
            <a:r>
              <a:rPr lang="pt-BR" sz="1400" dirty="0" smtClean="0"/>
              <a:t> "dimensional </a:t>
            </a:r>
            <a:r>
              <a:rPr lang="pt-BR" sz="1400" dirty="0" err="1"/>
              <a:t>fact</a:t>
            </a:r>
            <a:r>
              <a:rPr lang="pt-BR" sz="1400" dirty="0"/>
              <a:t> </a:t>
            </a:r>
            <a:r>
              <a:rPr lang="pt-BR" sz="1400" dirty="0" err="1" smtClean="0"/>
              <a:t>sales</a:t>
            </a:r>
            <a:r>
              <a:rPr lang="pt-BR" sz="1400" dirty="0" smtClean="0"/>
              <a:t>“.</a:t>
            </a:r>
          </a:p>
          <a:p>
            <a:pPr marL="285750" indent="-285750">
              <a:buFont typeface="Arial" panose="020B0604020202020204" pitchFamily="34" charset="0"/>
              <a:buChar char="•"/>
            </a:pPr>
            <a:r>
              <a:rPr lang="en-US" sz="1400" dirty="0">
                <a:solidFill>
                  <a:srgbClr val="FF0000"/>
                </a:solidFill>
              </a:rPr>
              <a:t>In the red highlight we can see the tooltips shown when the person hovers the mouse pointer above the bubbles, they show the total value and amount of sales for the bubbles in each state</a:t>
            </a:r>
            <a:endParaRPr lang="pt-BR" sz="1400" dirty="0" smtClean="0">
              <a:solidFill>
                <a:srgbClr val="FF0000"/>
              </a:solidFill>
            </a:endParaRPr>
          </a:p>
          <a:p>
            <a:endParaRPr lang="pt-BR" dirty="0"/>
          </a:p>
        </p:txBody>
      </p:sp>
    </p:spTree>
    <p:extLst>
      <p:ext uri="{BB962C8B-B14F-4D97-AF65-F5344CB8AC3E}">
        <p14:creationId xmlns:p14="http://schemas.microsoft.com/office/powerpoint/2010/main" val="1945558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2043954" cy="566692"/>
          </a:xfrm>
        </p:spPr>
        <p:txBody>
          <a:bodyPr>
            <a:normAutofit fontScale="90000"/>
          </a:bodyPr>
          <a:lstStyle/>
          <a:p>
            <a:r>
              <a:rPr lang="en-US" b="1" dirty="0" smtClean="0"/>
              <a:t>Report : Sales </a:t>
            </a:r>
            <a:r>
              <a:rPr lang="en-US" b="1" dirty="0"/>
              <a:t>Report by Categories  and Customers</a:t>
            </a:r>
            <a:endParaRPr lang="pt-BR" b="1" dirty="0"/>
          </a:p>
        </p:txBody>
      </p:sp>
      <p:pic>
        <p:nvPicPr>
          <p:cNvPr id="4" name="Espaço Reservado para Conteúdo 3"/>
          <p:cNvPicPr>
            <a:picLocks noGrp="1" noChangeAspect="1"/>
          </p:cNvPicPr>
          <p:nvPr>
            <p:ph idx="1"/>
          </p:nvPr>
        </p:nvPicPr>
        <p:blipFill>
          <a:blip r:embed="rId2"/>
          <a:stretch>
            <a:fillRect/>
          </a:stretch>
        </p:blipFill>
        <p:spPr>
          <a:xfrm>
            <a:off x="69668" y="1715325"/>
            <a:ext cx="7820297" cy="5003338"/>
          </a:xfrm>
          <a:prstGeom prst="rect">
            <a:avLst/>
          </a:prstGeom>
        </p:spPr>
      </p:pic>
      <p:sp>
        <p:nvSpPr>
          <p:cNvPr id="5" name="CaixaDeTexto 4"/>
          <p:cNvSpPr txBox="1"/>
          <p:nvPr/>
        </p:nvSpPr>
        <p:spPr>
          <a:xfrm>
            <a:off x="69668" y="566692"/>
            <a:ext cx="12313920"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This is the second Customer Sales Report in tab two called “Customer 2” with the name “Sales Report by Categories and Customers</a:t>
            </a:r>
            <a:r>
              <a:rPr lang="en-US" sz="1200" dirty="0" smtClean="0"/>
              <a:t>”.</a:t>
            </a:r>
          </a:p>
          <a:p>
            <a:pPr marL="171450" indent="-171450">
              <a:buFont typeface="Arial" panose="020B0604020202020204" pitchFamily="34" charset="0"/>
              <a:buChar char="•"/>
            </a:pPr>
            <a:r>
              <a:rPr lang="en-US" sz="1200" dirty="0">
                <a:solidFill>
                  <a:srgbClr val="00B050"/>
                </a:solidFill>
              </a:rPr>
              <a:t>In the green highlight we can see two Filters, the first is the acronym for all states in Brazil, the second is the period of time in which sales </a:t>
            </a:r>
            <a:r>
              <a:rPr lang="en-US" sz="1200" dirty="0" smtClean="0">
                <a:solidFill>
                  <a:srgbClr val="00B050"/>
                </a:solidFill>
              </a:rPr>
              <a:t>occurred.</a:t>
            </a:r>
          </a:p>
          <a:p>
            <a:pPr marL="171450" indent="-171450">
              <a:buFont typeface="Arial" panose="020B0604020202020204" pitchFamily="34" charset="0"/>
              <a:buChar char="•"/>
            </a:pPr>
            <a:r>
              <a:rPr lang="en-US" sz="1200" dirty="0">
                <a:solidFill>
                  <a:srgbClr val="00B0F0"/>
                </a:solidFill>
              </a:rPr>
              <a:t>In the blue highlight we can see the graphs, in the bars we have the total monetary value of sales and in the line we have the total amount of sales by Top 15 customers organized by the total monetary value from highest to lowest</a:t>
            </a:r>
            <a:r>
              <a:rPr lang="en-US" sz="1200" dirty="0" smtClean="0">
                <a:solidFill>
                  <a:srgbClr val="00B0F0"/>
                </a:solidFill>
              </a:rPr>
              <a:t>.</a:t>
            </a:r>
          </a:p>
          <a:p>
            <a:pPr marL="171450" indent="-171450">
              <a:buFont typeface="Arial" panose="020B0604020202020204" pitchFamily="34" charset="0"/>
              <a:buChar char="•"/>
            </a:pPr>
            <a:r>
              <a:rPr lang="en-US" sz="1200" dirty="0">
                <a:solidFill>
                  <a:schemeClr val="accent2"/>
                </a:solidFill>
              </a:rPr>
              <a:t>In the orange highlight we can see the pie chart by male and female gender by total monetary value</a:t>
            </a:r>
            <a:endParaRPr lang="pt-BR" sz="1200" dirty="0">
              <a:solidFill>
                <a:schemeClr val="accent2"/>
              </a:solidFill>
            </a:endParaRPr>
          </a:p>
        </p:txBody>
      </p:sp>
      <p:pic>
        <p:nvPicPr>
          <p:cNvPr id="6" name="Imagem 5"/>
          <p:cNvPicPr>
            <a:picLocks noChangeAspect="1"/>
          </p:cNvPicPr>
          <p:nvPr/>
        </p:nvPicPr>
        <p:blipFill>
          <a:blip r:embed="rId3"/>
          <a:stretch>
            <a:fillRect/>
          </a:stretch>
        </p:blipFill>
        <p:spPr>
          <a:xfrm>
            <a:off x="8003178" y="4187547"/>
            <a:ext cx="4101737" cy="2531116"/>
          </a:xfrm>
          <a:prstGeom prst="rect">
            <a:avLst/>
          </a:prstGeom>
        </p:spPr>
      </p:pic>
      <p:sp>
        <p:nvSpPr>
          <p:cNvPr id="7" name="CaixaDeTexto 6"/>
          <p:cNvSpPr txBox="1"/>
          <p:nvPr/>
        </p:nvSpPr>
        <p:spPr>
          <a:xfrm>
            <a:off x="7889965" y="1582355"/>
            <a:ext cx="42149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7030A0"/>
                </a:solidFill>
              </a:rPr>
              <a:t>In the purple highlight we can see the bar graph by Status which are Silver, Gold and Platinum by Total Value shown in the Bars</a:t>
            </a:r>
            <a:r>
              <a:rPr lang="en-US" dirty="0" smtClean="0">
                <a:solidFill>
                  <a:srgbClr val="7030A0"/>
                </a:solidFill>
              </a:rPr>
              <a:t>.</a:t>
            </a:r>
            <a:endParaRPr lang="en-US" dirty="0">
              <a:solidFill>
                <a:srgbClr val="7030A0"/>
              </a:solidFill>
            </a:endParaRPr>
          </a:p>
          <a:p>
            <a:pPr marL="285750" indent="-285750">
              <a:buFont typeface="Arial" panose="020B0604020202020204" pitchFamily="34" charset="0"/>
              <a:buChar char="•"/>
            </a:pPr>
            <a:r>
              <a:rPr lang="en-US" dirty="0">
                <a:solidFill>
                  <a:srgbClr val="002060"/>
                </a:solidFill>
              </a:rPr>
              <a:t>In the </a:t>
            </a:r>
            <a:r>
              <a:rPr lang="en-US" dirty="0" smtClean="0">
                <a:solidFill>
                  <a:srgbClr val="002060"/>
                </a:solidFill>
              </a:rPr>
              <a:t>dark blue highlight bellow </a:t>
            </a:r>
            <a:r>
              <a:rPr lang="en-US" dirty="0">
                <a:solidFill>
                  <a:srgbClr val="002060"/>
                </a:solidFill>
              </a:rPr>
              <a:t>we can see tooltips with the sum of the total value and quantity and some percentage calculations done automatically.</a:t>
            </a:r>
            <a:endParaRPr lang="pt-BR" dirty="0">
              <a:solidFill>
                <a:srgbClr val="002060"/>
              </a:solidFill>
            </a:endParaRPr>
          </a:p>
        </p:txBody>
      </p:sp>
    </p:spTree>
    <p:extLst>
      <p:ext uri="{BB962C8B-B14F-4D97-AF65-F5344CB8AC3E}">
        <p14:creationId xmlns:p14="http://schemas.microsoft.com/office/powerpoint/2010/main" val="2696488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15637</TotalTime>
  <Words>4853</Words>
  <Application>Microsoft Office PowerPoint</Application>
  <PresentationFormat>Widescreen</PresentationFormat>
  <Paragraphs>169</Paragraphs>
  <Slides>32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32</vt:i4>
      </vt:variant>
    </vt:vector>
  </HeadingPairs>
  <TitlesOfParts>
    <vt:vector size="36" baseType="lpstr">
      <vt:lpstr>Arial</vt:lpstr>
      <vt:lpstr>Calibri</vt:lpstr>
      <vt:lpstr>Calibri Light</vt:lpstr>
      <vt:lpstr>Tema do Office</vt:lpstr>
      <vt:lpstr>Documentation Dashboard Power Bi -  JJ Bike</vt:lpstr>
      <vt:lpstr>Apresentação do PowerPoint</vt:lpstr>
      <vt:lpstr>Apresentação do PowerPoint</vt:lpstr>
      <vt:lpstr>Below, in green highlight, we can see all the existing tables in the Postgre Database, the Relational Schema and the Dimensional Schema. </vt:lpstr>
      <vt:lpstr>After the tables are finished loading, we need to take a look at data modeling. Shown below: To access data modeling we click on the blue highlight in "Modeling" . Then click on the green highlighted button in  “management relationships”. The brown highlighted window will open.  This is the relationship automatically detected by Power BI, after analysis we concluded that this relationship is correct. The close button was clicked to close this window.</vt:lpstr>
      <vt:lpstr>To access this window, we click on “Begin Page” highlighted in orange.  </vt:lpstr>
      <vt:lpstr>On the left side we can see two new tables added in Power BI, the dimensional.cubesales table and the dimensional.kpis table, these two tables will not be connected in the data model in Power BI as they have summarized data and this data has a specific level of summary, unlike the data model, in this case these tables are built only for use at this level and do not require any other connection with any other table. And their eventual connection with tables with low levels of granularity can generate duplication in the data in the data model, which is why they are not connected to the model and are used in isolation.</vt:lpstr>
      <vt:lpstr>Report : Sales Report by Geographic Region </vt:lpstr>
      <vt:lpstr>Report : Sales Report by Categories  and Customers</vt:lpstr>
      <vt:lpstr>Apresentação do PowerPoint</vt:lpstr>
      <vt:lpstr>Report : Sales Analysis Report</vt:lpstr>
      <vt:lpstr>Report : Analysis By Products</vt:lpstr>
      <vt:lpstr>Report : Sales Analysis Report by Products</vt:lpstr>
      <vt:lpstr>Report : Sales Cube Analysis Report</vt:lpstr>
      <vt:lpstr>Report : Sales Cube Analysis Report - Market Share  - YEAR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In the purple highlight we can see the command, the first part checks if [Day of the Week] is equal to zero if it is, shows the [data] field, if it is not true leave it blank, in the [Day of the Week] field the number zero represents Sunday and the [data] field is a datetime field that has the date of sale.  With this command, a new field shown in blue highlight called "First day of the week (date)" was added  In light blue highlight we can see the final result shown in the graph the date of the first day of the week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Conta da Microsoft</dc:creator>
  <cp:lastModifiedBy>Conta da Microsoft</cp:lastModifiedBy>
  <cp:revision>174</cp:revision>
  <dcterms:created xsi:type="dcterms:W3CDTF">2024-07-08T20:16:43Z</dcterms:created>
  <dcterms:modified xsi:type="dcterms:W3CDTF">2024-08-06T00:35:39Z</dcterms:modified>
</cp:coreProperties>
</file>